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Vlastní ilustrace vytvořené pro tuto prezentaci pomocí OpenAI image generation.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https://www.zsrosovice.cz/o-zakladni-skole/</a:t>
            </a:r>
          </a:p>
          <a:p>
            <a:r>
              <a:t>Ilustrace vytvořena pro tuto prezentaci pomocí OpenAI image generation.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https://www.zsrosovice.cz/nase-metody-vyuky/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https://www.zsrosovice.cz/pripravna-trida-20260213/</a:t>
            </a:r>
          </a:p>
          <a:p>
            <a:r>
              <a:t>Vlastní ilustrace vytvořená pro tuto prezentaci pomocí OpenAI image generation.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Údaje o vybavení poskytla škola v zadání.</a:t>
            </a:r>
          </a:p>
          <a:p>
            <a:r>
              <a:t>Ilustrace vytvořena pro tuto prezentaci pomocí OpenAI image generation.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Vlastní ilustrace vytvořené pro tuto prezentaci pomocí OpenAI image generation.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https://www.zsrosovice.cz/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Vlastní ilustrace vytvořené pro tuto prezentaci pomocí OpenAI image generation.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https://www.zsrosovice.cz/o-zakladni-skole/</a:t>
            </a:r>
          </a:p>
          <a:p>
            <a:r>
              <a:t>Vlastní ilustrace vytvořená pro tuto prezentaci pomocí OpenAI image generation.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https://www.zsrosovice.cz/</a:t>
            </a:r>
          </a:p>
          <a:p>
            <a:r>
              <a:t>Vlastní ilustrace vytvořená pro tuto prezentaci pomocí OpenAI image generation.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2CADC169-B990-422D-8CF4-8EE27662F2D0}"/>
              </a:ext>
            </a:extLst>
          </p:cNvPr>
          <p:cNvSpPr>
            <a:spLocks noGrp="1"/>
          </p:cNvSpPr>
          <p:nvPr/>
        </p:nvSpPr>
        <p:spPr>
          <a:xfrm>
            <a:off x="6191250" y="0"/>
            <a:ext cx="6000750" cy="6858000"/>
          </a:xfrm>
          <a:prstGeom prst="roundRect">
            <a:avLst>
              <a:gd name="adj" fmla="val 1905"/>
            </a:avLst>
          </a:prstGeom>
          <a:solidFill>
            <a:srgbClr val="EAF5D9"/>
          </a:solidFill>
          <a:ln w="0">
            <a:noFill/>
            <a:prstDash val="solid"/>
          </a:ln>
        </p:spPr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64299" y="1600199"/>
            <a:ext cx="5473702" cy="3649134"/>
          </a:xfrm>
          <a:prstGeom prst="roundRect">
            <a:avLst>
              <a:gd name="adj" fmla="val 2609"/>
            </a:avLst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2B627B38-99FD-4BC2-B321-DF7047D453FC}"/>
              </a:ext>
            </a:extLst>
          </p:cNvPr>
          <p:cNvSpPr>
            <a:spLocks noGrp="1"/>
          </p:cNvSpPr>
          <p:nvPr/>
        </p:nvSpPr>
        <p:spPr>
          <a:xfrm>
            <a:off x="762000" y="552450"/>
            <a:ext cx="38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F8C747"/>
                </a:solidFill>
              </a:defRPr>
            </a:pPr>
            <a:r>
              <a:rPr sz="3000" b="1">
                <a:solidFill>
                  <a:srgbClr val="F8C747"/>
                </a:solidFill>
              </a:rPr>
              <a:t>★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7B09204-5740-46DB-9E55-32FAA245AABC}"/>
              </a:ext>
            </a:extLst>
          </p:cNvPr>
          <p:cNvSpPr>
            <a:spLocks noGrp="1"/>
          </p:cNvSpPr>
          <p:nvPr/>
        </p:nvSpPr>
        <p:spPr>
          <a:xfrm>
            <a:off x="762000" y="1238250"/>
            <a:ext cx="495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58A956"/>
                </a:solidFill>
              </a:defRPr>
            </a:pPr>
            <a:r>
              <a:rPr sz="1875" b="1">
                <a:solidFill>
                  <a:srgbClr val="58A956"/>
                </a:solidFill>
              </a:rPr>
              <a:t>ZÁKLADNÍ ŠKOLA A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E8573B2-BD6B-462B-9FBA-A6FB9BADD206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5143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3B9EC4"/>
                </a:solidFill>
              </a:defRPr>
            </a:pPr>
            <a:r>
              <a:rPr sz="2625" b="1">
                <a:solidFill>
                  <a:srgbClr val="3B9EC4"/>
                </a:solidFill>
              </a:rPr>
              <a:t>MATEŘSKÁ ŠKOLA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A9675B4-F545-4A0A-AEB3-AEAAACAAD9E4}"/>
              </a:ext>
            </a:extLst>
          </p:cNvPr>
          <p:cNvSpPr>
            <a:spLocks noGrp="1"/>
          </p:cNvSpPr>
          <p:nvPr/>
        </p:nvSpPr>
        <p:spPr>
          <a:xfrm>
            <a:off x="762000" y="2266950"/>
            <a:ext cx="5143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275" b="1">
                <a:solidFill>
                  <a:srgbClr val="F47735"/>
                </a:solidFill>
              </a:defRPr>
            </a:pPr>
            <a:r>
              <a:rPr sz="4275" b="1">
                <a:solidFill>
                  <a:srgbClr val="F47735"/>
                </a:solidFill>
              </a:rPr>
              <a:t>ROSOVICE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3A8FF80-C321-4044-8AF5-285058E10AB2}"/>
              </a:ext>
            </a:extLst>
          </p:cNvPr>
          <p:cNvSpPr>
            <a:spLocks noGrp="1"/>
          </p:cNvSpPr>
          <p:nvPr/>
        </p:nvSpPr>
        <p:spPr>
          <a:xfrm>
            <a:off x="781050" y="3286125"/>
            <a:ext cx="4762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26394C"/>
                </a:solidFill>
              </a:defRPr>
            </a:pPr>
            <a:r>
              <a:rPr sz="1875" b="0">
                <a:solidFill>
                  <a:srgbClr val="26394C"/>
                </a:solidFill>
              </a:rPr>
              <a:t>Malá škola, kde je učení radost</a:t>
            </a:r>
          </a:p>
          <a:p>
            <a:pPr algn="l">
              <a:defRPr sz="1875" b="0">
                <a:solidFill>
                  <a:srgbClr val="26394C"/>
                </a:solidFill>
              </a:defRPr>
            </a:pPr>
            <a:r>
              <a:rPr sz="1875" b="0">
                <a:solidFill>
                  <a:srgbClr val="26394C"/>
                </a:solidFill>
              </a:rPr>
              <a:t>a každý zažívá úspěch.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53FBE00F-0ED8-4EE6-B940-E253C68A44BF}"/>
              </a:ext>
            </a:extLst>
          </p:cNvPr>
          <p:cNvSpPr>
            <a:spLocks noGrp="1"/>
          </p:cNvSpPr>
          <p:nvPr/>
        </p:nvSpPr>
        <p:spPr>
          <a:xfrm>
            <a:off x="762000" y="4362450"/>
            <a:ext cx="3048000" cy="514350"/>
          </a:xfrm>
          <a:prstGeom prst="roundRect">
            <a:avLst>
              <a:gd name="adj" fmla="val 22222"/>
            </a:avLst>
          </a:prstGeom>
          <a:solidFill>
            <a:srgbClr val="F15D62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B32819B-D791-461C-9824-DDBC53C01E87}"/>
              </a:ext>
            </a:extLst>
          </p:cNvPr>
          <p:cNvSpPr>
            <a:spLocks noGrp="1"/>
          </p:cNvSpPr>
          <p:nvPr/>
        </p:nvSpPr>
        <p:spPr>
          <a:xfrm>
            <a:off x="904875" y="4419600"/>
            <a:ext cx="2762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ŠKOLNÍ ROK 2026/2027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AAFABB8-823E-4CD6-A938-7F9E7BF17CD2}"/>
              </a:ext>
            </a:extLst>
          </p:cNvPr>
          <p:cNvSpPr>
            <a:spLocks noGrp="1"/>
          </p:cNvSpPr>
          <p:nvPr/>
        </p:nvSpPr>
        <p:spPr>
          <a:xfrm>
            <a:off x="781050" y="5962650"/>
            <a:ext cx="381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73E67"/>
                </a:solidFill>
              </a:defRPr>
            </a:pPr>
            <a:r>
              <a:rPr sz="1350" b="1">
                <a:solidFill>
                  <a:srgbClr val="173E67"/>
                </a:solidFill>
              </a:rPr>
              <a:t>www.zsrosovice.cz</a:t>
            </a:r>
          </a:p>
        </p:txBody>
      </p:sp>
    </p:spTree>
    <p:extLst>
      <p:ext uri="{BB962C8B-B14F-4D97-AF65-F5344CB8AC3E}">
        <p14:creationId xmlns:p14="http://schemas.microsoft.com/office/powerpoint/2010/main" val="68126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F0B57164-9FFB-4ACA-82E5-4AC1A05BBB1D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47735"/>
                </a:solidFill>
              </a:defRPr>
            </a:pPr>
            <a:r>
              <a:rPr sz="1125" b="1">
                <a:solidFill>
                  <a:srgbClr val="F47735"/>
                </a:solidFill>
              </a:rPr>
              <a:t>NAŠE ŠKOLA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BFD27CC-D7B7-412E-AD4D-1D68CC3778EC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3E67"/>
                </a:solidFill>
              </a:defRPr>
            </a:pPr>
            <a:r>
              <a:rPr sz="2850" b="1">
                <a:solidFill>
                  <a:srgbClr val="173E67"/>
                </a:solidFill>
              </a:rPr>
              <a:t>U nás se děti neztratí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8E379DEB-96D6-4E86-96FE-CAE519704CB3}"/>
              </a:ext>
            </a:extLst>
          </p:cNvPr>
          <p:cNvSpPr>
            <a:spLocks noGrp="1"/>
          </p:cNvSpPr>
          <p:nvPr/>
        </p:nvSpPr>
        <p:spPr>
          <a:xfrm>
            <a:off x="428625" y="1504950"/>
            <a:ext cx="6477000" cy="4476750"/>
          </a:xfrm>
          <a:prstGeom prst="roundRect">
            <a:avLst>
              <a:gd name="adj" fmla="val 2553"/>
            </a:avLst>
          </a:prstGeom>
          <a:solidFill>
            <a:srgbClr val="FCE3AD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EBF8871-489D-4BA7-B620-154FE912BC4C}"/>
              </a:ext>
            </a:extLst>
          </p:cNvPr>
          <p:cNvSpPr>
            <a:spLocks noGrp="1"/>
          </p:cNvSpPr>
          <p:nvPr/>
        </p:nvSpPr>
        <p:spPr>
          <a:xfrm>
            <a:off x="7372350" y="1671637"/>
            <a:ext cx="4000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73E67"/>
                </a:solidFill>
              </a:defRPr>
            </a:pPr>
            <a:r>
              <a:rPr sz="2025" b="1" dirty="0" err="1">
                <a:solidFill>
                  <a:srgbClr val="173E67"/>
                </a:solidFill>
              </a:rPr>
              <a:t>Malotřídní</a:t>
            </a:r>
            <a:r>
              <a:rPr sz="2025" b="1" dirty="0">
                <a:solidFill>
                  <a:srgbClr val="173E67"/>
                </a:solidFill>
              </a:rPr>
              <a:t> </a:t>
            </a:r>
            <a:r>
              <a:rPr sz="2025" b="1" dirty="0" err="1">
                <a:solidFill>
                  <a:srgbClr val="173E67"/>
                </a:solidFill>
              </a:rPr>
              <a:t>škola</a:t>
            </a:r>
            <a:r>
              <a:rPr sz="2025" b="1" dirty="0">
                <a:solidFill>
                  <a:srgbClr val="173E67"/>
                </a:solidFill>
              </a:rPr>
              <a:t> </a:t>
            </a:r>
            <a:r>
              <a:rPr sz="2025" b="1" dirty="0" err="1">
                <a:solidFill>
                  <a:srgbClr val="173E67"/>
                </a:solidFill>
              </a:rPr>
              <a:t>znamená</a:t>
            </a:r>
            <a:endParaRPr sz="2025" b="1" dirty="0">
              <a:solidFill>
                <a:srgbClr val="173E67"/>
              </a:solidFill>
            </a:endParaRP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9412FCCB-047B-4B48-836E-CA1E6040F31F}"/>
              </a:ext>
            </a:extLst>
          </p:cNvPr>
          <p:cNvSpPr>
            <a:spLocks noGrp="1"/>
          </p:cNvSpPr>
          <p:nvPr/>
        </p:nvSpPr>
        <p:spPr>
          <a:xfrm>
            <a:off x="7372350" y="3028950"/>
            <a:ext cx="266700" cy="266700"/>
          </a:xfrm>
          <a:prstGeom prst="ellipse">
            <a:avLst/>
          </a:prstGeom>
          <a:solidFill>
            <a:srgbClr val="58A956"/>
          </a:solidFill>
          <a:ln w="0">
            <a:noFill/>
            <a:prstDash val="solid"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CCD118A-80A9-4C62-A2F9-F4B08B70EF61}"/>
              </a:ext>
            </a:extLst>
          </p:cNvPr>
          <p:cNvSpPr>
            <a:spLocks noGrp="1"/>
          </p:cNvSpPr>
          <p:nvPr/>
        </p:nvSpPr>
        <p:spPr>
          <a:xfrm>
            <a:off x="7867650" y="2924175"/>
            <a:ext cx="333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6394C"/>
                </a:solidFill>
              </a:defRPr>
            </a:pPr>
            <a:r>
              <a:rPr sz="1500" b="1">
                <a:solidFill>
                  <a:srgbClr val="26394C"/>
                </a:solidFill>
              </a:rPr>
              <a:t>známé a bezpečné prostředí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68BA0C78-3DC9-49B0-90D2-B3724F49E4EC}"/>
              </a:ext>
            </a:extLst>
          </p:cNvPr>
          <p:cNvSpPr>
            <a:spLocks noGrp="1"/>
          </p:cNvSpPr>
          <p:nvPr/>
        </p:nvSpPr>
        <p:spPr>
          <a:xfrm>
            <a:off x="7372350" y="3848100"/>
            <a:ext cx="266700" cy="266700"/>
          </a:xfrm>
          <a:prstGeom prst="ellipse">
            <a:avLst/>
          </a:prstGeom>
          <a:solidFill>
            <a:srgbClr val="3B9EC4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09F22F2-C6F6-458E-AAD6-4F7933483F47}"/>
              </a:ext>
            </a:extLst>
          </p:cNvPr>
          <p:cNvSpPr>
            <a:spLocks noGrp="1"/>
          </p:cNvSpPr>
          <p:nvPr/>
        </p:nvSpPr>
        <p:spPr>
          <a:xfrm>
            <a:off x="7867650" y="3743325"/>
            <a:ext cx="333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6394C"/>
                </a:solidFill>
              </a:defRPr>
            </a:pPr>
            <a:r>
              <a:rPr sz="1500" b="1">
                <a:solidFill>
                  <a:srgbClr val="26394C"/>
                </a:solidFill>
              </a:rPr>
              <a:t>individuální tempo a podpora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4985C16F-6821-4324-80DE-6ECD791DB726}"/>
              </a:ext>
            </a:extLst>
          </p:cNvPr>
          <p:cNvSpPr>
            <a:spLocks noGrp="1"/>
          </p:cNvSpPr>
          <p:nvPr/>
        </p:nvSpPr>
        <p:spPr>
          <a:xfrm>
            <a:off x="7372350" y="4667250"/>
            <a:ext cx="266700" cy="266700"/>
          </a:xfrm>
          <a:prstGeom prst="ellipse">
            <a:avLst/>
          </a:prstGeom>
          <a:solidFill>
            <a:srgbClr val="F15D62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A0F954F-8DCA-4E42-9773-6CE7062C26CF}"/>
              </a:ext>
            </a:extLst>
          </p:cNvPr>
          <p:cNvSpPr>
            <a:spLocks noGrp="1"/>
          </p:cNvSpPr>
          <p:nvPr/>
        </p:nvSpPr>
        <p:spPr>
          <a:xfrm>
            <a:off x="7867650" y="4562475"/>
            <a:ext cx="333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6394C"/>
                </a:solidFill>
              </a:defRPr>
            </a:pPr>
            <a:r>
              <a:rPr sz="1500" b="1">
                <a:solidFill>
                  <a:srgbClr val="26394C"/>
                </a:solidFill>
              </a:rPr>
              <a:t>spolupráce napříč ročníky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91288F2-D163-4C72-B541-3F67CB1A3364}"/>
              </a:ext>
            </a:extLst>
          </p:cNvPr>
          <p:cNvSpPr>
            <a:spLocks noGrp="1"/>
          </p:cNvSpPr>
          <p:nvPr/>
        </p:nvSpPr>
        <p:spPr>
          <a:xfrm>
            <a:off x="10572750" y="54292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F8C747"/>
                </a:solidFill>
              </a:defRPr>
            </a:pPr>
            <a:r>
              <a:rPr sz="2550" b="1">
                <a:solidFill>
                  <a:srgbClr val="F8C747"/>
                </a:solidFill>
              </a:rPr>
              <a:t>★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A7EBD89C-CC06-4DF9-A253-48F3A0EB13DA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71808A"/>
                </a:solidFill>
              </a:defRPr>
            </a:pPr>
            <a:r>
              <a:rPr sz="900" b="0">
                <a:solidFill>
                  <a:srgbClr val="71808A"/>
                </a:solidFill>
              </a:rPr>
              <a:t>ZŠ a MŠ Rosovice  •  2026/2027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3A676A8-2ECF-4889-8485-56DEB957DE37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1808A"/>
                </a:solidFill>
              </a:defRPr>
            </a:pPr>
            <a:r>
              <a:rPr sz="900" b="1">
                <a:solidFill>
                  <a:srgbClr val="71808A"/>
                </a:solidFill>
              </a:rPr>
              <a:t>02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57C6689E-AE17-7535-68B4-C746E611E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64947"/>
            <a:ext cx="5935134" cy="395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98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élník 20">
            <a:extLst>
              <a:ext uri="{FF2B5EF4-FFF2-40B4-BE49-F238E27FC236}">
                <a16:creationId xmlns:a16="http://schemas.microsoft.com/office/drawing/2014/main" id="{D4C9297D-266C-4F98-B802-B8F343E267AC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47735"/>
                </a:solidFill>
              </a:defRPr>
            </a:pPr>
            <a:r>
              <a:rPr sz="1125" b="1">
                <a:solidFill>
                  <a:srgbClr val="F47735"/>
                </a:solidFill>
              </a:rPr>
              <a:t>JAK UČÍME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94CF967-F33B-4D02-BE71-37220819FA2A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3E67"/>
                </a:solidFill>
              </a:defRPr>
            </a:pPr>
            <a:r>
              <a:rPr sz="2850" b="1">
                <a:solidFill>
                  <a:srgbClr val="173E67"/>
                </a:solidFill>
              </a:rPr>
              <a:t>Hlava, ruce i srdce pracují společně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3ADE2319-4CDA-4982-A3C6-AFFB0553C711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3276600" cy="3600450"/>
          </a:xfrm>
          <a:prstGeom prst="roundRect">
            <a:avLst>
              <a:gd name="adj" fmla="val 3488"/>
            </a:avLst>
          </a:prstGeom>
          <a:solidFill>
            <a:srgbClr val="FFE6D2"/>
          </a:solidFill>
          <a:ln w="0">
            <a:noFill/>
            <a:prstDash val="solid"/>
          </a:ln>
        </p:spPr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3953E3D-8321-4343-B3EC-0586A43E301E}"/>
              </a:ext>
            </a:extLst>
          </p:cNvPr>
          <p:cNvSpPr>
            <a:spLocks noGrp="1"/>
          </p:cNvSpPr>
          <p:nvPr/>
        </p:nvSpPr>
        <p:spPr>
          <a:xfrm>
            <a:off x="952500" y="1981200"/>
            <a:ext cx="857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F47735"/>
                </a:solidFill>
              </a:defRPr>
            </a:pPr>
            <a:r>
              <a:rPr sz="3150" b="1">
                <a:solidFill>
                  <a:srgbClr val="F47735"/>
                </a:solidFill>
              </a:rPr>
              <a:t>01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3FFEDA6-D905-4FB7-AD88-A7F8B069B45A}"/>
              </a:ext>
            </a:extLst>
          </p:cNvPr>
          <p:cNvSpPr>
            <a:spLocks noGrp="1"/>
          </p:cNvSpPr>
          <p:nvPr/>
        </p:nvSpPr>
        <p:spPr>
          <a:xfrm>
            <a:off x="952500" y="28765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F47735"/>
                </a:solidFill>
              </a:defRPr>
            </a:pPr>
            <a:r>
              <a:rPr sz="1575" b="1">
                <a:solidFill>
                  <a:srgbClr val="F47735"/>
                </a:solidFill>
              </a:rPr>
              <a:t>OBJEVUJEME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D26FFB0-DF10-488D-BB76-0776B69C48B4}"/>
              </a:ext>
            </a:extLst>
          </p:cNvPr>
          <p:cNvSpPr>
            <a:spLocks noGrp="1"/>
          </p:cNvSpPr>
          <p:nvPr/>
        </p:nvSpPr>
        <p:spPr>
          <a:xfrm>
            <a:off x="952500" y="3524250"/>
            <a:ext cx="27051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26394C"/>
                </a:solidFill>
              </a:defRPr>
            </a:pPr>
            <a:r>
              <a:rPr sz="1425" b="0">
                <a:solidFill>
                  <a:srgbClr val="26394C"/>
                </a:solidFill>
              </a:rPr>
              <a:t>ptáme se • zkoušíme • tvoříme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CBB6CC0-4B21-4B40-9BE6-076DB66293B4}"/>
              </a:ext>
            </a:extLst>
          </p:cNvPr>
          <p:cNvSpPr>
            <a:spLocks noGrp="1"/>
          </p:cNvSpPr>
          <p:nvPr/>
        </p:nvSpPr>
        <p:spPr>
          <a:xfrm>
            <a:off x="3276600" y="4629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F47735"/>
                </a:solidFill>
              </a:defRPr>
            </a:pPr>
            <a:r>
              <a:rPr sz="2550" b="1">
                <a:solidFill>
                  <a:srgbClr val="F47735"/>
                </a:solidFill>
              </a:rPr>
              <a:t>★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E6C53918-3C57-42CC-81AD-AA907BBF6B76}"/>
              </a:ext>
            </a:extLst>
          </p:cNvPr>
          <p:cNvSpPr>
            <a:spLocks noGrp="1"/>
          </p:cNvSpPr>
          <p:nvPr/>
        </p:nvSpPr>
        <p:spPr>
          <a:xfrm>
            <a:off x="4324350" y="1733550"/>
            <a:ext cx="3276600" cy="3600450"/>
          </a:xfrm>
          <a:prstGeom prst="roundRect">
            <a:avLst>
              <a:gd name="adj" fmla="val 3488"/>
            </a:avLst>
          </a:prstGeom>
          <a:solidFill>
            <a:srgbClr val="DDF1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AB6EC69-EC72-41B8-BBAD-89C9D4CF8E47}"/>
              </a:ext>
            </a:extLst>
          </p:cNvPr>
          <p:cNvSpPr>
            <a:spLocks noGrp="1"/>
          </p:cNvSpPr>
          <p:nvPr/>
        </p:nvSpPr>
        <p:spPr>
          <a:xfrm>
            <a:off x="4591050" y="1981200"/>
            <a:ext cx="857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3B9EC4"/>
                </a:solidFill>
              </a:defRPr>
            </a:pPr>
            <a:r>
              <a:rPr sz="3150" b="1">
                <a:solidFill>
                  <a:srgbClr val="3B9EC4"/>
                </a:solidFill>
              </a:rPr>
              <a:t>02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E7F4D58-77DF-4F59-BF7F-09B738FAB137}"/>
              </a:ext>
            </a:extLst>
          </p:cNvPr>
          <p:cNvSpPr>
            <a:spLocks noGrp="1"/>
          </p:cNvSpPr>
          <p:nvPr/>
        </p:nvSpPr>
        <p:spPr>
          <a:xfrm>
            <a:off x="4591050" y="28765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3B9EC4"/>
                </a:solidFill>
              </a:defRPr>
            </a:pPr>
            <a:r>
              <a:rPr sz="1575" b="1">
                <a:solidFill>
                  <a:srgbClr val="3B9EC4"/>
                </a:solidFill>
              </a:rPr>
              <a:t>SPOLUPRACUJEME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3374993-1B29-4E2C-A18A-2F3A2449C118}"/>
              </a:ext>
            </a:extLst>
          </p:cNvPr>
          <p:cNvSpPr>
            <a:spLocks noGrp="1"/>
          </p:cNvSpPr>
          <p:nvPr/>
        </p:nvSpPr>
        <p:spPr>
          <a:xfrm>
            <a:off x="4591050" y="3524250"/>
            <a:ext cx="27051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26394C"/>
                </a:solidFill>
              </a:defRPr>
            </a:pPr>
            <a:r>
              <a:rPr sz="1425" b="0">
                <a:solidFill>
                  <a:srgbClr val="26394C"/>
                </a:solidFill>
              </a:rPr>
              <a:t>pomáháme si • vysvětlujeme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4C764C3-9CD3-4273-927A-B3649CCD3927}"/>
              </a:ext>
            </a:extLst>
          </p:cNvPr>
          <p:cNvSpPr>
            <a:spLocks noGrp="1"/>
          </p:cNvSpPr>
          <p:nvPr/>
        </p:nvSpPr>
        <p:spPr>
          <a:xfrm>
            <a:off x="6915150" y="4629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3B9EC4"/>
                </a:solidFill>
              </a:defRPr>
            </a:pPr>
            <a:r>
              <a:rPr sz="2550" b="1">
                <a:solidFill>
                  <a:srgbClr val="3B9EC4"/>
                </a:solidFill>
              </a:rPr>
              <a:t>★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60356243-EAE1-4BF5-8DA2-C7A73097AF51}"/>
              </a:ext>
            </a:extLst>
          </p:cNvPr>
          <p:cNvSpPr>
            <a:spLocks noGrp="1"/>
          </p:cNvSpPr>
          <p:nvPr/>
        </p:nvSpPr>
        <p:spPr>
          <a:xfrm>
            <a:off x="7962900" y="1733550"/>
            <a:ext cx="3276600" cy="3600450"/>
          </a:xfrm>
          <a:prstGeom prst="roundRect">
            <a:avLst>
              <a:gd name="adj" fmla="val 3488"/>
            </a:avLst>
          </a:prstGeom>
          <a:solidFill>
            <a:srgbClr val="DBEED9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CD230819-1949-408B-8BC2-4C9FCF1D8299}"/>
              </a:ext>
            </a:extLst>
          </p:cNvPr>
          <p:cNvSpPr>
            <a:spLocks noGrp="1"/>
          </p:cNvSpPr>
          <p:nvPr/>
        </p:nvSpPr>
        <p:spPr>
          <a:xfrm>
            <a:off x="8229600" y="1981200"/>
            <a:ext cx="857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58A956"/>
                </a:solidFill>
              </a:defRPr>
            </a:pPr>
            <a:r>
              <a:rPr sz="3150" b="1">
                <a:solidFill>
                  <a:srgbClr val="58A956"/>
                </a:solidFill>
              </a:rPr>
              <a:t>03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ACFFB2C-AEB2-4A99-9ED3-6A20FC92BA01}"/>
              </a:ext>
            </a:extLst>
          </p:cNvPr>
          <p:cNvSpPr>
            <a:spLocks noGrp="1"/>
          </p:cNvSpPr>
          <p:nvPr/>
        </p:nvSpPr>
        <p:spPr>
          <a:xfrm>
            <a:off x="8229600" y="28765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58A956"/>
                </a:solidFill>
              </a:defRPr>
            </a:pPr>
            <a:r>
              <a:rPr sz="1575" b="1">
                <a:solidFill>
                  <a:srgbClr val="58A956"/>
                </a:solidFill>
              </a:rPr>
              <a:t>ROSTEME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01DE4A8-8A2E-4693-8A77-A13AC12B9FC0}"/>
              </a:ext>
            </a:extLst>
          </p:cNvPr>
          <p:cNvSpPr>
            <a:spLocks noGrp="1"/>
          </p:cNvSpPr>
          <p:nvPr/>
        </p:nvSpPr>
        <p:spPr>
          <a:xfrm>
            <a:off x="8229600" y="3524250"/>
            <a:ext cx="27051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26394C"/>
                </a:solidFill>
              </a:defRPr>
            </a:pPr>
            <a:r>
              <a:rPr sz="1425" b="0">
                <a:solidFill>
                  <a:srgbClr val="26394C"/>
                </a:solidFill>
              </a:rPr>
              <a:t>dostáváme zpětnou vazbu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8AA10B22-D15D-4434-8CA6-0AFD1D71E150}"/>
              </a:ext>
            </a:extLst>
          </p:cNvPr>
          <p:cNvSpPr>
            <a:spLocks noGrp="1"/>
          </p:cNvSpPr>
          <p:nvPr/>
        </p:nvSpPr>
        <p:spPr>
          <a:xfrm>
            <a:off x="10553700" y="4629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58A956"/>
                </a:solidFill>
              </a:defRPr>
            </a:pPr>
            <a:r>
              <a:rPr sz="2550" b="1">
                <a:solidFill>
                  <a:srgbClr val="58A956"/>
                </a:solidFill>
              </a:rPr>
              <a:t>★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80D4A01-8FB6-4EDF-8FA9-01DCFF5B0C89}"/>
              </a:ext>
            </a:extLst>
          </p:cNvPr>
          <p:cNvSpPr>
            <a:spLocks noGrp="1"/>
          </p:cNvSpPr>
          <p:nvPr/>
        </p:nvSpPr>
        <p:spPr>
          <a:xfrm>
            <a:off x="2190750" y="5581650"/>
            <a:ext cx="781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3E67"/>
                </a:solidFill>
              </a:defRPr>
            </a:pPr>
            <a:r>
              <a:rPr sz="1650" b="1">
                <a:solidFill>
                  <a:srgbClr val="173E67"/>
                </a:solidFill>
              </a:rPr>
              <a:t>Učení není jen práce v sešitě. Děti objevují svět vlastní zkušeností.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D3EA05B7-DD65-463A-9E99-8DCCB2B3B87B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71808A"/>
                </a:solidFill>
              </a:defRPr>
            </a:pPr>
            <a:r>
              <a:rPr sz="900" b="0">
                <a:solidFill>
                  <a:srgbClr val="71808A"/>
                </a:solidFill>
              </a:rPr>
              <a:t>ZŠ a MŠ Rosovice  •  2026/2027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32E4F28-1354-4ED6-8363-96C85B67CA01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1808A"/>
                </a:solidFill>
              </a:defRPr>
            </a:pPr>
            <a:r>
              <a:rPr sz="900" b="1">
                <a:solidFill>
                  <a:srgbClr val="71808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28080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EE65F0F8-D05E-43B7-BD19-9510E3FFB465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47735"/>
                </a:solidFill>
              </a:defRPr>
            </a:pPr>
            <a:r>
              <a:rPr sz="1125" b="1">
                <a:solidFill>
                  <a:srgbClr val="F47735"/>
                </a:solidFill>
              </a:rPr>
              <a:t>NOVINKA 2026/2027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A3C4390-20E9-4632-8A3D-241D21C70517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3E67"/>
                </a:solidFill>
              </a:defRPr>
            </a:pPr>
            <a:r>
              <a:rPr sz="2850" b="1">
                <a:solidFill>
                  <a:srgbClr val="173E67"/>
                </a:solidFill>
              </a:rPr>
              <a:t>Přípravná třída: rok pro klidný start</a:t>
            </a:r>
          </a:p>
        </p:txBody>
      </p:sp>
      <p:sp>
        <p:nvSpPr>
          <p:cNvPr id="3" name="Ovál 2">
            <a:extLst>
              <a:ext uri="{FF2B5EF4-FFF2-40B4-BE49-F238E27FC236}">
                <a16:creationId xmlns:a16="http://schemas.microsoft.com/office/drawing/2014/main" id="{A9668767-E979-4D28-8A21-9CFB1FF973C3}"/>
              </a:ext>
            </a:extLst>
          </p:cNvPr>
          <p:cNvSpPr>
            <a:spLocks noGrp="1"/>
          </p:cNvSpPr>
          <p:nvPr/>
        </p:nvSpPr>
        <p:spPr>
          <a:xfrm>
            <a:off x="742950" y="1638300"/>
            <a:ext cx="1638300" cy="1638300"/>
          </a:xfrm>
          <a:prstGeom prst="ellipse">
            <a:avLst/>
          </a:prstGeom>
          <a:solidFill>
            <a:srgbClr val="58A956"/>
          </a:solidFill>
          <a:ln w="0">
            <a:noFill/>
            <a:prstDash val="solid"/>
          </a:ln>
        </p:spPr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EB99F9F-2189-46F3-BDCC-51544A9DFF7E}"/>
              </a:ext>
            </a:extLst>
          </p:cNvPr>
          <p:cNvSpPr>
            <a:spLocks noGrp="1"/>
          </p:cNvSpPr>
          <p:nvPr/>
        </p:nvSpPr>
        <p:spPr>
          <a:xfrm>
            <a:off x="742950" y="1857375"/>
            <a:ext cx="16383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0.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47E9869-05F1-4CA0-B954-BB2340F348BB}"/>
              </a:ext>
            </a:extLst>
          </p:cNvPr>
          <p:cNvSpPr>
            <a:spLocks noGrp="1"/>
          </p:cNvSpPr>
          <p:nvPr/>
        </p:nvSpPr>
        <p:spPr>
          <a:xfrm>
            <a:off x="742950" y="2514600"/>
            <a:ext cx="1638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ROČNÍK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6545E56-1B42-4729-9302-EC8EB6AEC064}"/>
              </a:ext>
            </a:extLst>
          </p:cNvPr>
          <p:cNvSpPr>
            <a:spLocks noGrp="1"/>
          </p:cNvSpPr>
          <p:nvPr/>
        </p:nvSpPr>
        <p:spPr>
          <a:xfrm>
            <a:off x="742950" y="3524250"/>
            <a:ext cx="4857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73E67"/>
                </a:solidFill>
              </a:defRPr>
            </a:pPr>
            <a:r>
              <a:rPr sz="1950" b="1">
                <a:solidFill>
                  <a:srgbClr val="173E67"/>
                </a:solidFill>
              </a:rPr>
              <a:t>Hrou, pohybem a tvořením děti získají jistotu pro první třídu.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2311D2B-F335-4C2A-8599-E6622C60F231}"/>
              </a:ext>
            </a:extLst>
          </p:cNvPr>
          <p:cNvSpPr>
            <a:spLocks noGrp="1"/>
          </p:cNvSpPr>
          <p:nvPr/>
        </p:nvSpPr>
        <p:spPr>
          <a:xfrm>
            <a:off x="781050" y="4495800"/>
            <a:ext cx="209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8C747"/>
                </a:solidFill>
              </a:defRPr>
            </a:pPr>
            <a:r>
              <a:rPr sz="1650" b="1">
                <a:solidFill>
                  <a:srgbClr val="F8C747"/>
                </a:solidFill>
              </a:rPr>
              <a:t>★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DAA9C18-EA83-42FA-8458-3850F4077078}"/>
              </a:ext>
            </a:extLst>
          </p:cNvPr>
          <p:cNvSpPr>
            <a:spLocks noGrp="1"/>
          </p:cNvSpPr>
          <p:nvPr/>
        </p:nvSpPr>
        <p:spPr>
          <a:xfrm>
            <a:off x="1143000" y="4400550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26394C"/>
                </a:solidFill>
              </a:defRPr>
            </a:pPr>
            <a:r>
              <a:rPr sz="1350" b="0">
                <a:solidFill>
                  <a:srgbClr val="26394C"/>
                </a:solidFill>
              </a:rPr>
              <a:t>malý kolektiv 10–15 dětí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EBD37A3-C7E0-4943-ABF1-53DCE7B6429D}"/>
              </a:ext>
            </a:extLst>
          </p:cNvPr>
          <p:cNvSpPr>
            <a:spLocks noGrp="1"/>
          </p:cNvSpPr>
          <p:nvPr/>
        </p:nvSpPr>
        <p:spPr>
          <a:xfrm>
            <a:off x="781050" y="4895850"/>
            <a:ext cx="209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3B9EC4"/>
                </a:solidFill>
              </a:defRPr>
            </a:pPr>
            <a:r>
              <a:rPr sz="1650" b="1">
                <a:solidFill>
                  <a:srgbClr val="3B9EC4"/>
                </a:solidFill>
              </a:rPr>
              <a:t>★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7994741-4667-413C-8AA0-53DA1A24B79F}"/>
              </a:ext>
            </a:extLst>
          </p:cNvPr>
          <p:cNvSpPr>
            <a:spLocks noGrp="1"/>
          </p:cNvSpPr>
          <p:nvPr/>
        </p:nvSpPr>
        <p:spPr>
          <a:xfrm>
            <a:off x="1143000" y="4800600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26394C"/>
                </a:solidFill>
              </a:defRPr>
            </a:pPr>
            <a:r>
              <a:rPr sz="1350" b="0">
                <a:solidFill>
                  <a:srgbClr val="26394C"/>
                </a:solidFill>
              </a:rPr>
              <a:t>řeč, motorika a sociální dovednosti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C5286B4-5286-4874-AE0B-22CC0DECF30D}"/>
              </a:ext>
            </a:extLst>
          </p:cNvPr>
          <p:cNvSpPr>
            <a:spLocks noGrp="1"/>
          </p:cNvSpPr>
          <p:nvPr/>
        </p:nvSpPr>
        <p:spPr>
          <a:xfrm>
            <a:off x="781050" y="5295900"/>
            <a:ext cx="209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47735"/>
                </a:solidFill>
              </a:defRPr>
            </a:pPr>
            <a:r>
              <a:rPr sz="1650" b="1">
                <a:solidFill>
                  <a:srgbClr val="F47735"/>
                </a:solidFill>
              </a:rPr>
              <a:t>★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289CF27-A37A-407C-95B9-938580601CE6}"/>
              </a:ext>
            </a:extLst>
          </p:cNvPr>
          <p:cNvSpPr>
            <a:spLocks noGrp="1"/>
          </p:cNvSpPr>
          <p:nvPr/>
        </p:nvSpPr>
        <p:spPr>
          <a:xfrm>
            <a:off x="1143000" y="5200650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26394C"/>
                </a:solidFill>
              </a:defRPr>
            </a:pPr>
            <a:r>
              <a:rPr sz="1350" b="0">
                <a:solidFill>
                  <a:srgbClr val="26394C"/>
                </a:solidFill>
              </a:rPr>
              <a:t>pozitivní hodnocení bez známek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9D2BF94-5E0C-4BEA-ABB2-ED544CBBF09D}"/>
              </a:ext>
            </a:extLst>
          </p:cNvPr>
          <p:cNvSpPr>
            <a:spLocks noGrp="1"/>
          </p:cNvSpPr>
          <p:nvPr/>
        </p:nvSpPr>
        <p:spPr>
          <a:xfrm>
            <a:off x="781050" y="5695950"/>
            <a:ext cx="209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58A956"/>
                </a:solidFill>
              </a:defRPr>
            </a:pPr>
            <a:r>
              <a:rPr sz="1650" b="1">
                <a:solidFill>
                  <a:srgbClr val="58A956"/>
                </a:solidFill>
              </a:rPr>
              <a:t>★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BA5F55B-051D-4763-B341-A5910F360E6F}"/>
              </a:ext>
            </a:extLst>
          </p:cNvPr>
          <p:cNvSpPr>
            <a:spLocks noGrp="1"/>
          </p:cNvSpPr>
          <p:nvPr/>
        </p:nvSpPr>
        <p:spPr>
          <a:xfrm>
            <a:off x="1143000" y="5600700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26394C"/>
                </a:solidFill>
              </a:defRPr>
            </a:pPr>
            <a:r>
              <a:rPr sz="1350" b="0">
                <a:solidFill>
                  <a:srgbClr val="26394C"/>
                </a:solidFill>
              </a:rPr>
              <a:t>možnost družiny a obědů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DC51E261-D965-43CF-8275-5990033F27FD}"/>
              </a:ext>
            </a:extLst>
          </p:cNvPr>
          <p:cNvSpPr>
            <a:spLocks noGrp="1"/>
          </p:cNvSpPr>
          <p:nvPr/>
        </p:nvSpPr>
        <p:spPr>
          <a:xfrm>
            <a:off x="6286500" y="1428750"/>
            <a:ext cx="5238750" cy="4667250"/>
          </a:xfrm>
          <a:prstGeom prst="roundRect">
            <a:avLst>
              <a:gd name="adj" fmla="val 2449"/>
            </a:avLst>
          </a:prstGeom>
          <a:solidFill>
            <a:srgbClr val="F8C4D1"/>
          </a:solidFill>
          <a:ln w="0">
            <a:noFill/>
            <a:prstDash val="solid"/>
          </a:ln>
        </p:spPr>
      </p:sp>
      <p:pic>
        <p:nvPicPr>
          <p:cNvPr id="34" name="Obrázek 3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72250" y="2206625"/>
            <a:ext cx="4667250" cy="3111500"/>
          </a:xfrm>
          <a:prstGeom prst="roundRect">
            <a:avLst>
              <a:gd name="adj" fmla="val 2691"/>
            </a:avLst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FB3C6D78-99CE-4E31-9A78-7357B55F5A4F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71808A"/>
                </a:solidFill>
              </a:defRPr>
            </a:pPr>
            <a:r>
              <a:rPr sz="900" b="0">
                <a:solidFill>
                  <a:srgbClr val="71808A"/>
                </a:solidFill>
              </a:rPr>
              <a:t>ZŠ a MŠ Rosovice  •  2026/2027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1CCF4DD1-2084-44C3-9216-D86FA71C6D07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1808A"/>
                </a:solidFill>
              </a:defRPr>
            </a:pPr>
            <a:r>
              <a:rPr sz="900" b="1">
                <a:solidFill>
                  <a:srgbClr val="71808A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67989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AD82BEA7-8D66-472B-B782-B50DE0FB2F13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47735"/>
                </a:solidFill>
              </a:defRPr>
            </a:pPr>
            <a:r>
              <a:rPr sz="1125" b="1">
                <a:solidFill>
                  <a:srgbClr val="F47735"/>
                </a:solidFill>
              </a:rPr>
              <a:t>MODERNÍ VYBAVENÍ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8DDBB7E-22E4-436C-A7A9-3E0C1C24535C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3E67"/>
                </a:solidFill>
              </a:defRPr>
            </a:pPr>
            <a:r>
              <a:rPr sz="2850" b="1">
                <a:solidFill>
                  <a:srgbClr val="173E67"/>
                </a:solidFill>
              </a:rPr>
              <a:t>Technologie používáme pro tvoření a objevování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9E13DA1C-1A97-4E4D-A73A-158304ECA54E}"/>
              </a:ext>
            </a:extLst>
          </p:cNvPr>
          <p:cNvSpPr>
            <a:spLocks noGrp="1"/>
          </p:cNvSpPr>
          <p:nvPr/>
        </p:nvSpPr>
        <p:spPr>
          <a:xfrm>
            <a:off x="457200" y="1485900"/>
            <a:ext cx="6619875" cy="4457700"/>
          </a:xfrm>
          <a:prstGeom prst="roundRect">
            <a:avLst>
              <a:gd name="adj" fmla="val 2564"/>
            </a:avLst>
          </a:prstGeom>
          <a:solidFill>
            <a:srgbClr val="CCEAF5"/>
          </a:solidFill>
          <a:ln w="0">
            <a:noFill/>
            <a:prstDash val="solid"/>
          </a:ln>
        </p:spPr>
      </p:sp>
      <p:pic>
        <p:nvPicPr>
          <p:cNvPr id="22" name="Obrázek 21"/>
          <p:cNvPicPr>
            <a:picLocks noChangeAspect="1"/>
          </p:cNvPicPr>
          <p:nvPr/>
        </p:nvPicPr>
        <p:blipFill>
          <a:blip r:embed="rId3"/>
          <a:srcRect t="1077" b="1077"/>
          <a:stretch>
            <a:fillRect/>
          </a:stretch>
        </p:blipFill>
        <p:spPr>
          <a:xfrm>
            <a:off x="666750" y="1695450"/>
            <a:ext cx="6191250" cy="4038600"/>
          </a:xfrm>
          <a:prstGeom prst="roundRect">
            <a:avLst>
              <a:gd name="adj" fmla="val 2830"/>
            </a:avLst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0E7160A7-5AFB-41B1-91A7-EA17A02F0FAF}"/>
              </a:ext>
            </a:extLst>
          </p:cNvPr>
          <p:cNvSpPr>
            <a:spLocks noGrp="1"/>
          </p:cNvSpPr>
          <p:nvPr/>
        </p:nvSpPr>
        <p:spPr>
          <a:xfrm>
            <a:off x="7524750" y="1695450"/>
            <a:ext cx="1581150" cy="1581150"/>
          </a:xfrm>
          <a:prstGeom prst="ellipse">
            <a:avLst/>
          </a:prstGeom>
          <a:solidFill>
            <a:srgbClr val="F15D62"/>
          </a:solidFill>
          <a:ln w="0">
            <a:noFill/>
            <a:prstDash val="solid"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BCD9400-EB59-48D3-BA8D-BE45B56144FE}"/>
              </a:ext>
            </a:extLst>
          </p:cNvPr>
          <p:cNvSpPr>
            <a:spLocks noGrp="1"/>
          </p:cNvSpPr>
          <p:nvPr/>
        </p:nvSpPr>
        <p:spPr>
          <a:xfrm>
            <a:off x="7524750" y="1924050"/>
            <a:ext cx="15811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450" b="1">
                <a:solidFill>
                  <a:srgbClr val="FFFFFF"/>
                </a:solidFill>
              </a:defRPr>
            </a:pPr>
            <a:endParaRPr sz="3450" b="1" dirty="0">
              <a:solidFill>
                <a:srgbClr val="FFFFFF"/>
              </a:solidFill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F3F3B52-6CD3-4013-AC28-F0044C614959}"/>
              </a:ext>
            </a:extLst>
          </p:cNvPr>
          <p:cNvSpPr>
            <a:spLocks noGrp="1"/>
          </p:cNvSpPr>
          <p:nvPr/>
        </p:nvSpPr>
        <p:spPr>
          <a:xfrm>
            <a:off x="7461251" y="2176992"/>
            <a:ext cx="1712383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lang="cs-CZ" sz="1350" b="1" dirty="0">
                <a:solidFill>
                  <a:srgbClr val="FFFFFF"/>
                </a:solidFill>
              </a:rPr>
              <a:t>Interaktivní </a:t>
            </a:r>
          </a:p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lang="cs-CZ" sz="1350" b="1" dirty="0">
                <a:solidFill>
                  <a:srgbClr val="FFFFFF"/>
                </a:solidFill>
              </a:rPr>
              <a:t>d</a:t>
            </a:r>
            <a:r>
              <a:rPr sz="1350" b="1" dirty="0" err="1">
                <a:solidFill>
                  <a:srgbClr val="FFFFFF"/>
                </a:solidFill>
              </a:rPr>
              <a:t>otykové</a:t>
            </a:r>
            <a:endParaRPr lang="cs-CZ" sz="1350" b="1" dirty="0">
              <a:solidFill>
                <a:srgbClr val="FFFFFF"/>
              </a:solidFill>
            </a:endParaRPr>
          </a:p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 dirty="0">
                <a:solidFill>
                  <a:srgbClr val="FFFFFF"/>
                </a:solidFill>
              </a:rPr>
              <a:t> </a:t>
            </a:r>
            <a:r>
              <a:rPr sz="1350" b="1" dirty="0" err="1">
                <a:solidFill>
                  <a:srgbClr val="FFFFFF"/>
                </a:solidFill>
              </a:rPr>
              <a:t>displeje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1F42D206-55C4-474D-8B76-C13C71D1F96A}"/>
              </a:ext>
            </a:extLst>
          </p:cNvPr>
          <p:cNvSpPr>
            <a:spLocks noGrp="1"/>
          </p:cNvSpPr>
          <p:nvPr/>
        </p:nvSpPr>
        <p:spPr>
          <a:xfrm>
            <a:off x="9477375" y="1704975"/>
            <a:ext cx="1581150" cy="1581150"/>
          </a:xfrm>
          <a:prstGeom prst="ellipse">
            <a:avLst/>
          </a:prstGeom>
          <a:solidFill>
            <a:srgbClr val="3B9EC4"/>
          </a:solidFill>
          <a:ln w="0">
            <a:noFill/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3EAFEEA-B58D-4B3E-A71A-FFB29C6440CF}"/>
              </a:ext>
            </a:extLst>
          </p:cNvPr>
          <p:cNvSpPr>
            <a:spLocks noGrp="1"/>
          </p:cNvSpPr>
          <p:nvPr/>
        </p:nvSpPr>
        <p:spPr>
          <a:xfrm>
            <a:off x="9477375" y="1924050"/>
            <a:ext cx="15811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450" b="1">
                <a:solidFill>
                  <a:srgbClr val="FFFFFF"/>
                </a:solidFill>
              </a:defRPr>
            </a:pPr>
            <a:endParaRPr sz="3450" b="1" dirty="0">
              <a:solidFill>
                <a:srgbClr val="FFFFFF"/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D3028F0-A239-4DAA-AEC8-3D51C7ADF6EC}"/>
              </a:ext>
            </a:extLst>
          </p:cNvPr>
          <p:cNvSpPr>
            <a:spLocks noGrp="1"/>
          </p:cNvSpPr>
          <p:nvPr/>
        </p:nvSpPr>
        <p:spPr>
          <a:xfrm>
            <a:off x="9608607" y="2392680"/>
            <a:ext cx="1390650" cy="4571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lang="cs-CZ" sz="1350" b="1" dirty="0">
                <a:solidFill>
                  <a:srgbClr val="FFFFFF"/>
                </a:solidFill>
              </a:rPr>
              <a:t>N</a:t>
            </a:r>
            <a:r>
              <a:rPr sz="1350" b="1" dirty="0" err="1">
                <a:solidFill>
                  <a:srgbClr val="FFFFFF"/>
                </a:solidFill>
              </a:rPr>
              <a:t>otebook</a:t>
            </a:r>
            <a:r>
              <a:rPr lang="cs-CZ" sz="1350" b="1" dirty="0">
                <a:solidFill>
                  <a:srgbClr val="FFFFFF"/>
                </a:solidFill>
              </a:rPr>
              <a:t>y</a:t>
            </a:r>
          </a:p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lang="cs-CZ" sz="1350" b="1" dirty="0">
                <a:solidFill>
                  <a:srgbClr val="FFFFFF"/>
                </a:solidFill>
              </a:rPr>
              <a:t>Tablety</a:t>
            </a:r>
          </a:p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lang="cs-CZ" sz="1350" b="1" dirty="0" err="1">
                <a:solidFill>
                  <a:srgbClr val="FFFFFF"/>
                </a:solidFill>
              </a:rPr>
              <a:t>Blueboty</a:t>
            </a:r>
            <a:endParaRPr lang="cs-CZ" sz="1350" b="1" dirty="0">
              <a:solidFill>
                <a:srgbClr val="FFFFFF"/>
              </a:solidFill>
            </a:endParaRPr>
          </a:p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lang="cs-CZ" sz="1350" b="1" dirty="0" err="1">
                <a:solidFill>
                  <a:srgbClr val="FFFFFF"/>
                </a:solidFill>
              </a:rPr>
              <a:t>intelino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FA77E5B7-F866-4702-AD99-3139D147C7EE}"/>
              </a:ext>
            </a:extLst>
          </p:cNvPr>
          <p:cNvSpPr>
            <a:spLocks noGrp="1"/>
          </p:cNvSpPr>
          <p:nvPr/>
        </p:nvSpPr>
        <p:spPr>
          <a:xfrm>
            <a:off x="7524750" y="3505200"/>
            <a:ext cx="1581150" cy="1581150"/>
          </a:xfrm>
          <a:prstGeom prst="ellipse">
            <a:avLst/>
          </a:prstGeom>
          <a:solidFill>
            <a:srgbClr val="58A956"/>
          </a:solidFill>
          <a:ln w="0">
            <a:noFill/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0EB2428E-C98C-4830-9157-7D32B51286F7}"/>
              </a:ext>
            </a:extLst>
          </p:cNvPr>
          <p:cNvSpPr>
            <a:spLocks noGrp="1"/>
          </p:cNvSpPr>
          <p:nvPr/>
        </p:nvSpPr>
        <p:spPr>
          <a:xfrm>
            <a:off x="7524750" y="3733800"/>
            <a:ext cx="15811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450" b="1">
                <a:solidFill>
                  <a:srgbClr val="FFFFFF"/>
                </a:solidFill>
              </a:defRPr>
            </a:pPr>
            <a:endParaRPr sz="3450" b="1" dirty="0">
              <a:solidFill>
                <a:srgbClr val="FFFFFF"/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F1F9B83-266A-4DBA-B7CC-AB0FA5A814E8}"/>
              </a:ext>
            </a:extLst>
          </p:cNvPr>
          <p:cNvSpPr>
            <a:spLocks noGrp="1"/>
          </p:cNvSpPr>
          <p:nvPr/>
        </p:nvSpPr>
        <p:spPr>
          <a:xfrm>
            <a:off x="7620000" y="4047067"/>
            <a:ext cx="1390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lang="cs-CZ" sz="1350" b="1" dirty="0">
                <a:solidFill>
                  <a:srgbClr val="FFFFFF"/>
                </a:solidFill>
              </a:rPr>
              <a:t>Digitální mikroskopy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61D4E2B8-9C9D-4A26-9D9B-05CFEDA4B8E1}"/>
              </a:ext>
            </a:extLst>
          </p:cNvPr>
          <p:cNvSpPr>
            <a:spLocks noGrp="1"/>
          </p:cNvSpPr>
          <p:nvPr/>
        </p:nvSpPr>
        <p:spPr>
          <a:xfrm>
            <a:off x="9477375" y="3505200"/>
            <a:ext cx="1581150" cy="1581150"/>
          </a:xfrm>
          <a:prstGeom prst="ellipse">
            <a:avLst/>
          </a:prstGeom>
          <a:solidFill>
            <a:srgbClr val="F47735"/>
          </a:solidFill>
          <a:ln w="0">
            <a:noFill/>
            <a:prstDash val="solid"/>
          </a:ln>
        </p:spPr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4CEEEA21-F691-4D57-A4BA-0D9F4CC2A0F9}"/>
              </a:ext>
            </a:extLst>
          </p:cNvPr>
          <p:cNvSpPr>
            <a:spLocks noGrp="1"/>
          </p:cNvSpPr>
          <p:nvPr/>
        </p:nvSpPr>
        <p:spPr>
          <a:xfrm>
            <a:off x="9477375" y="3733800"/>
            <a:ext cx="15811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450" b="1">
                <a:solidFill>
                  <a:srgbClr val="FFFFFF"/>
                </a:solidFill>
              </a:defRPr>
            </a:pPr>
            <a:endParaRPr sz="3450" b="1" dirty="0">
              <a:solidFill>
                <a:srgbClr val="FFFFFF"/>
              </a:solidFill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E761E4F3-3363-4E67-B010-36CB0E5204C1}"/>
              </a:ext>
            </a:extLst>
          </p:cNvPr>
          <p:cNvSpPr>
            <a:spLocks noGrp="1"/>
          </p:cNvSpPr>
          <p:nvPr/>
        </p:nvSpPr>
        <p:spPr>
          <a:xfrm>
            <a:off x="9572625" y="4006850"/>
            <a:ext cx="1390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 dirty="0">
                <a:solidFill>
                  <a:srgbClr val="FFFFFF"/>
                </a:solidFill>
              </a:rPr>
              <a:t>3D </a:t>
            </a:r>
            <a:r>
              <a:rPr sz="1350" b="1" dirty="0" err="1">
                <a:solidFill>
                  <a:srgbClr val="FFFFFF"/>
                </a:solidFill>
              </a:rPr>
              <a:t>tiskárna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245B8B2-3601-4CB7-A9AC-5055F44445C7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71808A"/>
                </a:solidFill>
              </a:defRPr>
            </a:pPr>
            <a:r>
              <a:rPr sz="900" b="0">
                <a:solidFill>
                  <a:srgbClr val="71808A"/>
                </a:solidFill>
              </a:rPr>
              <a:t>ZŠ a MŠ Rosovice  •  2026/2027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A74DD4A0-AC5F-4B61-AB61-D6C851AB89B2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1808A"/>
                </a:solidFill>
              </a:defRPr>
            </a:pPr>
            <a:r>
              <a:rPr sz="900" b="1">
                <a:solidFill>
                  <a:srgbClr val="71808A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87358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2A1F3A08-A922-4AFE-85BB-8B84796ECA1D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47735"/>
                </a:solidFill>
              </a:defRPr>
            </a:pPr>
            <a:r>
              <a:rPr sz="1125" b="1">
                <a:solidFill>
                  <a:srgbClr val="F47735"/>
                </a:solidFill>
              </a:rPr>
              <a:t>UČÍME SE TAKÉ VENKU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B6F5601-66E1-4249-89A3-5184ABFD557E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3E67"/>
                </a:solidFill>
              </a:defRPr>
            </a:pPr>
            <a:r>
              <a:rPr sz="2850" b="1">
                <a:solidFill>
                  <a:srgbClr val="173E67"/>
                </a:solidFill>
              </a:rPr>
              <a:t>Venkovní učebna má vůni dřeva a bylinek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D439334F-106C-443F-96CC-7F7C532481E7}"/>
              </a:ext>
            </a:extLst>
          </p:cNvPr>
          <p:cNvSpPr>
            <a:spLocks noGrp="1"/>
          </p:cNvSpPr>
          <p:nvPr/>
        </p:nvSpPr>
        <p:spPr>
          <a:xfrm>
            <a:off x="457200" y="1447800"/>
            <a:ext cx="6858000" cy="4591050"/>
          </a:xfrm>
          <a:prstGeom prst="roundRect">
            <a:avLst>
              <a:gd name="adj" fmla="val 2490"/>
            </a:avLst>
          </a:prstGeom>
          <a:solidFill>
            <a:srgbClr val="CDE7A9"/>
          </a:solidFill>
          <a:ln w="0">
            <a:noFill/>
            <a:prstDash val="solid"/>
          </a:ln>
        </p:spPr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3"/>
          <a:srcRect t="1563" b="1563"/>
          <a:stretch>
            <a:fillRect/>
          </a:stretch>
        </p:blipFill>
        <p:spPr>
          <a:xfrm>
            <a:off x="685800" y="1676400"/>
            <a:ext cx="6400800" cy="4133850"/>
          </a:xfrm>
          <a:prstGeom prst="roundRect">
            <a:avLst>
              <a:gd name="adj" fmla="val 2765"/>
            </a:avLst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9A6AE2D-850F-4987-B58B-F6824359EFFC}"/>
              </a:ext>
            </a:extLst>
          </p:cNvPr>
          <p:cNvSpPr>
            <a:spLocks noGrp="1"/>
          </p:cNvSpPr>
          <p:nvPr/>
        </p:nvSpPr>
        <p:spPr>
          <a:xfrm>
            <a:off x="7715250" y="1790700"/>
            <a:ext cx="342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58A956"/>
                </a:solidFill>
              </a:defRPr>
            </a:pPr>
            <a:r>
              <a:rPr sz="1650" b="1">
                <a:solidFill>
                  <a:srgbClr val="58A956"/>
                </a:solidFill>
              </a:rPr>
              <a:t>POZORUJEME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4B9B00F-2346-4875-935E-08E2C35E07D8}"/>
              </a:ext>
            </a:extLst>
          </p:cNvPr>
          <p:cNvSpPr>
            <a:spLocks noGrp="1"/>
          </p:cNvSpPr>
          <p:nvPr/>
        </p:nvSpPr>
        <p:spPr>
          <a:xfrm>
            <a:off x="7715250" y="2400300"/>
            <a:ext cx="342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47735"/>
                </a:solidFill>
              </a:defRPr>
            </a:pPr>
            <a:r>
              <a:rPr sz="1650" b="1">
                <a:solidFill>
                  <a:srgbClr val="F47735"/>
                </a:solidFill>
              </a:rPr>
              <a:t>PĚSTUJEME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BAE2D09-2E3F-4596-BDA1-E5AFAECEC2AC}"/>
              </a:ext>
            </a:extLst>
          </p:cNvPr>
          <p:cNvSpPr>
            <a:spLocks noGrp="1"/>
          </p:cNvSpPr>
          <p:nvPr/>
        </p:nvSpPr>
        <p:spPr>
          <a:xfrm>
            <a:off x="7715250" y="3009900"/>
            <a:ext cx="342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B9EC4"/>
                </a:solidFill>
              </a:defRPr>
            </a:pPr>
            <a:r>
              <a:rPr sz="1650" b="1">
                <a:solidFill>
                  <a:srgbClr val="3B9EC4"/>
                </a:solidFill>
              </a:rPr>
              <a:t>TVOŘÍME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B63F2A3-0C23-4208-9B74-B133A2128543}"/>
              </a:ext>
            </a:extLst>
          </p:cNvPr>
          <p:cNvSpPr>
            <a:spLocks noGrp="1"/>
          </p:cNvSpPr>
          <p:nvPr/>
        </p:nvSpPr>
        <p:spPr>
          <a:xfrm>
            <a:off x="7715250" y="3867150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E67"/>
                </a:solidFill>
              </a:defRPr>
            </a:pPr>
            <a:r>
              <a:rPr sz="1725" b="1">
                <a:solidFill>
                  <a:srgbClr val="173E67"/>
                </a:solidFill>
              </a:rPr>
              <a:t>Nová dřevěná učebna a čtyři vyvýšené záhony proměňují školní zahradu v živou učebnici.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5C1D28C-63B4-4BCC-B385-53ABEBCA0811}"/>
              </a:ext>
            </a:extLst>
          </p:cNvPr>
          <p:cNvSpPr>
            <a:spLocks noGrp="1"/>
          </p:cNvSpPr>
          <p:nvPr/>
        </p:nvSpPr>
        <p:spPr>
          <a:xfrm>
            <a:off x="10287000" y="5295900"/>
            <a:ext cx="361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F8C747"/>
                </a:solidFill>
              </a:defRPr>
            </a:pPr>
            <a:r>
              <a:rPr sz="2850" b="1">
                <a:solidFill>
                  <a:srgbClr val="F8C747"/>
                </a:solidFill>
              </a:rPr>
              <a:t>★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9A1452E-9285-47B6-953A-6CB0B5CBF7F2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71808A"/>
                </a:solidFill>
              </a:defRPr>
            </a:pPr>
            <a:r>
              <a:rPr sz="900" b="0">
                <a:solidFill>
                  <a:srgbClr val="71808A"/>
                </a:solidFill>
              </a:rPr>
              <a:t>ZŠ a MŠ Rosovice  •  2026/2027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E3144F1-08AD-43B7-B856-C33898F03E8F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1808A"/>
                </a:solidFill>
              </a:defRPr>
            </a:pPr>
            <a:r>
              <a:rPr sz="900" b="1">
                <a:solidFill>
                  <a:srgbClr val="71808A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2418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C90A6509-1362-4C28-BF34-9DA11FBC93BA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47735"/>
                </a:solidFill>
              </a:defRPr>
            </a:pPr>
            <a:r>
              <a:rPr sz="1125" b="1">
                <a:solidFill>
                  <a:srgbClr val="F47735"/>
                </a:solidFill>
              </a:rPr>
              <a:t>OD ŠKOLKY DO 5. ROČNÍKU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1C383BB-F78D-4F70-8D6D-DF2CE1198720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3E67"/>
                </a:solidFill>
              </a:defRPr>
            </a:pPr>
            <a:r>
              <a:rPr sz="2850" b="1">
                <a:solidFill>
                  <a:srgbClr val="173E67"/>
                </a:solidFill>
              </a:rPr>
              <a:t>Jedno známé místo, mnoho malých velkých kroků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2B76B74-C10B-40AC-838D-438995FD808A}"/>
              </a:ext>
            </a:extLst>
          </p:cNvPr>
          <p:cNvSpPr>
            <a:spLocks noGrp="1"/>
          </p:cNvSpPr>
          <p:nvPr/>
        </p:nvSpPr>
        <p:spPr>
          <a:xfrm>
            <a:off x="1333500" y="3295650"/>
            <a:ext cx="9525000" cy="95250"/>
          </a:xfrm>
          <a:prstGeom prst="rect">
            <a:avLst/>
          </a:prstGeom>
          <a:solidFill>
            <a:srgbClr val="DCEACF"/>
          </a:solidFill>
          <a:ln w="0">
            <a:noFill/>
            <a:prstDash val="solid"/>
          </a:ln>
        </p:spPr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337BF702-A441-4138-8DBF-E9964B018FD7}"/>
              </a:ext>
            </a:extLst>
          </p:cNvPr>
          <p:cNvSpPr>
            <a:spLocks noGrp="1"/>
          </p:cNvSpPr>
          <p:nvPr/>
        </p:nvSpPr>
        <p:spPr>
          <a:xfrm>
            <a:off x="1000125" y="2266950"/>
            <a:ext cx="1428750" cy="1428750"/>
          </a:xfrm>
          <a:prstGeom prst="roundRect">
            <a:avLst>
              <a:gd name="adj" fmla="val 8000"/>
            </a:avLst>
          </a:prstGeom>
          <a:solidFill>
            <a:srgbClr val="F8C747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36C23A3-D201-4221-9656-291B0BAADBB2}"/>
              </a:ext>
            </a:extLst>
          </p:cNvPr>
          <p:cNvSpPr>
            <a:spLocks noGrp="1"/>
          </p:cNvSpPr>
          <p:nvPr/>
        </p:nvSpPr>
        <p:spPr>
          <a:xfrm>
            <a:off x="1000125" y="2476500"/>
            <a:ext cx="1428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MŠ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F99E0A5-4FA4-43DF-B183-5A81417639FF}"/>
              </a:ext>
            </a:extLst>
          </p:cNvPr>
          <p:cNvSpPr>
            <a:spLocks noGrp="1"/>
          </p:cNvSpPr>
          <p:nvPr/>
        </p:nvSpPr>
        <p:spPr>
          <a:xfrm>
            <a:off x="762000" y="40005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73E67"/>
                </a:solidFill>
              </a:defRPr>
            </a:pPr>
            <a:r>
              <a:rPr sz="1425" b="1">
                <a:solidFill>
                  <a:srgbClr val="173E67"/>
                </a:solidFill>
              </a:rPr>
              <a:t>hra a</a:t>
            </a:r>
          </a:p>
          <a:p>
            <a:pPr algn="ctr">
              <a:defRPr sz="1425" b="1">
                <a:solidFill>
                  <a:srgbClr val="173E67"/>
                </a:solidFill>
              </a:defRPr>
            </a:pPr>
            <a:r>
              <a:rPr sz="1425" b="1">
                <a:solidFill>
                  <a:srgbClr val="173E67"/>
                </a:solidFill>
              </a:rPr>
              <a:t>objevování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2BF11CDB-0C07-4B4A-8A20-453A9345110B}"/>
              </a:ext>
            </a:extLst>
          </p:cNvPr>
          <p:cNvSpPr>
            <a:spLocks noGrp="1"/>
          </p:cNvSpPr>
          <p:nvPr/>
        </p:nvSpPr>
        <p:spPr>
          <a:xfrm>
            <a:off x="3781425" y="2266950"/>
            <a:ext cx="1428750" cy="1428750"/>
          </a:xfrm>
          <a:prstGeom prst="roundRect">
            <a:avLst>
              <a:gd name="adj" fmla="val 8000"/>
            </a:avLst>
          </a:prstGeom>
          <a:solidFill>
            <a:srgbClr val="58A956"/>
          </a:solidFill>
          <a:ln w="0">
            <a:noFill/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E05EAF5-0256-4EA7-BA44-C3553142C118}"/>
              </a:ext>
            </a:extLst>
          </p:cNvPr>
          <p:cNvSpPr>
            <a:spLocks noGrp="1"/>
          </p:cNvSpPr>
          <p:nvPr/>
        </p:nvSpPr>
        <p:spPr>
          <a:xfrm>
            <a:off x="3781425" y="2476500"/>
            <a:ext cx="1428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0.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B56F01B-8615-4C23-820F-0243B0198AC7}"/>
              </a:ext>
            </a:extLst>
          </p:cNvPr>
          <p:cNvSpPr>
            <a:spLocks noGrp="1"/>
          </p:cNvSpPr>
          <p:nvPr/>
        </p:nvSpPr>
        <p:spPr>
          <a:xfrm>
            <a:off x="3543300" y="40005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73E67"/>
                </a:solidFill>
              </a:defRPr>
            </a:pPr>
            <a:r>
              <a:rPr sz="1425" b="1">
                <a:solidFill>
                  <a:srgbClr val="173E67"/>
                </a:solidFill>
              </a:rPr>
              <a:t>jistota</a:t>
            </a:r>
          </a:p>
          <a:p>
            <a:pPr algn="ctr">
              <a:defRPr sz="1425" b="1">
                <a:solidFill>
                  <a:srgbClr val="173E67"/>
                </a:solidFill>
              </a:defRPr>
            </a:pPr>
            <a:r>
              <a:rPr sz="1425" b="1">
                <a:solidFill>
                  <a:srgbClr val="173E67"/>
                </a:solidFill>
              </a:rPr>
              <a:t>před školou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5D475907-7597-4FDA-AED3-F4FC4CF3387A}"/>
              </a:ext>
            </a:extLst>
          </p:cNvPr>
          <p:cNvSpPr>
            <a:spLocks noGrp="1"/>
          </p:cNvSpPr>
          <p:nvPr/>
        </p:nvSpPr>
        <p:spPr>
          <a:xfrm>
            <a:off x="6562725" y="2266950"/>
            <a:ext cx="1428750" cy="1428750"/>
          </a:xfrm>
          <a:prstGeom prst="roundRect">
            <a:avLst>
              <a:gd name="adj" fmla="val 8000"/>
            </a:avLst>
          </a:prstGeom>
          <a:solidFill>
            <a:srgbClr val="F15D62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CDDAEBF-0410-49D3-9320-645AF62A1C9B}"/>
              </a:ext>
            </a:extLst>
          </p:cNvPr>
          <p:cNvSpPr>
            <a:spLocks noGrp="1"/>
          </p:cNvSpPr>
          <p:nvPr/>
        </p:nvSpPr>
        <p:spPr>
          <a:xfrm>
            <a:off x="6562725" y="2476500"/>
            <a:ext cx="1428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1.–2.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4916A24-D247-4459-9448-D5EDAAC917C9}"/>
              </a:ext>
            </a:extLst>
          </p:cNvPr>
          <p:cNvSpPr>
            <a:spLocks noGrp="1"/>
          </p:cNvSpPr>
          <p:nvPr/>
        </p:nvSpPr>
        <p:spPr>
          <a:xfrm>
            <a:off x="6324600" y="40005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73E67"/>
                </a:solidFill>
              </a:defRPr>
            </a:pPr>
            <a:r>
              <a:rPr sz="1425" b="1">
                <a:solidFill>
                  <a:srgbClr val="173E67"/>
                </a:solidFill>
              </a:rPr>
              <a:t>pevné</a:t>
            </a:r>
          </a:p>
          <a:p>
            <a:pPr algn="ctr">
              <a:defRPr sz="1425" b="1">
                <a:solidFill>
                  <a:srgbClr val="173E67"/>
                </a:solidFill>
              </a:defRPr>
            </a:pPr>
            <a:r>
              <a:rPr sz="1425" b="1">
                <a:solidFill>
                  <a:srgbClr val="173E67"/>
                </a:solidFill>
              </a:rPr>
              <a:t>základy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392FAB00-E957-45F6-8F30-AF5F80F65752}"/>
              </a:ext>
            </a:extLst>
          </p:cNvPr>
          <p:cNvSpPr>
            <a:spLocks noGrp="1"/>
          </p:cNvSpPr>
          <p:nvPr/>
        </p:nvSpPr>
        <p:spPr>
          <a:xfrm>
            <a:off x="9344025" y="2266950"/>
            <a:ext cx="1428750" cy="1428750"/>
          </a:xfrm>
          <a:prstGeom prst="roundRect">
            <a:avLst>
              <a:gd name="adj" fmla="val 8000"/>
            </a:avLst>
          </a:prstGeom>
          <a:solidFill>
            <a:srgbClr val="3B9EC4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1483F12-06E3-4C74-9DEA-F21027E4E71E}"/>
              </a:ext>
            </a:extLst>
          </p:cNvPr>
          <p:cNvSpPr>
            <a:spLocks noGrp="1"/>
          </p:cNvSpPr>
          <p:nvPr/>
        </p:nvSpPr>
        <p:spPr>
          <a:xfrm>
            <a:off x="9344025" y="2476500"/>
            <a:ext cx="1428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3.–5.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8D62874-7F20-4806-8694-E73DAF274C03}"/>
              </a:ext>
            </a:extLst>
          </p:cNvPr>
          <p:cNvSpPr>
            <a:spLocks noGrp="1"/>
          </p:cNvSpPr>
          <p:nvPr/>
        </p:nvSpPr>
        <p:spPr>
          <a:xfrm>
            <a:off x="9105900" y="40005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73E67"/>
                </a:solidFill>
              </a:defRPr>
            </a:pPr>
            <a:r>
              <a:rPr sz="1425" b="1">
                <a:solidFill>
                  <a:srgbClr val="173E67"/>
                </a:solidFill>
              </a:rPr>
              <a:t>samostatnost</a:t>
            </a:r>
          </a:p>
          <a:p>
            <a:pPr algn="ctr">
              <a:defRPr sz="1425" b="1">
                <a:solidFill>
                  <a:srgbClr val="173E67"/>
                </a:solidFill>
              </a:defRPr>
            </a:pPr>
            <a:r>
              <a:rPr sz="1425" b="1">
                <a:solidFill>
                  <a:srgbClr val="173E67"/>
                </a:solidFill>
              </a:rPr>
              <a:t>a odpovědnost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26D6824-6A86-49BF-B1F1-8E04E74C075E}"/>
              </a:ext>
            </a:extLst>
          </p:cNvPr>
          <p:cNvSpPr>
            <a:spLocks noGrp="1"/>
          </p:cNvSpPr>
          <p:nvPr/>
        </p:nvSpPr>
        <p:spPr>
          <a:xfrm>
            <a:off x="2190750" y="5276850"/>
            <a:ext cx="781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0">
                <a:solidFill>
                  <a:srgbClr val="26394C"/>
                </a:solidFill>
              </a:defRPr>
            </a:pPr>
            <a:r>
              <a:rPr sz="1650" b="0">
                <a:solidFill>
                  <a:srgbClr val="26394C"/>
                </a:solidFill>
              </a:rPr>
              <a:t>Známí lidé a přirozené přechody pomáhají dětem cítit se bezpečně.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30EFC642-906E-4756-B27F-F14997C066DE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71808A"/>
                </a:solidFill>
              </a:defRPr>
            </a:pPr>
            <a:r>
              <a:rPr sz="900" b="0">
                <a:solidFill>
                  <a:srgbClr val="71808A"/>
                </a:solidFill>
              </a:rPr>
              <a:t>ZŠ a MŠ Rosovice  •  2026/2027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A2791E3F-E60E-4E14-935F-255CEAD210F0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1808A"/>
                </a:solidFill>
              </a:defRPr>
            </a:pPr>
            <a:r>
              <a:rPr sz="900" b="1">
                <a:solidFill>
                  <a:srgbClr val="71808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09891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8BAF4903-C79A-4B21-AE69-A07C6F024E09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47735"/>
                </a:solidFill>
              </a:defRPr>
            </a:pPr>
            <a:r>
              <a:rPr sz="1125" b="1">
                <a:solidFill>
                  <a:srgbClr val="F47735"/>
                </a:solidFill>
              </a:rPr>
              <a:t>ŽIVOT ŠKOLY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4A213C5-F58A-4BA3-86DB-F86353615B23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3E67"/>
                </a:solidFill>
              </a:defRPr>
            </a:pPr>
            <a:r>
              <a:rPr sz="2850" b="1">
                <a:solidFill>
                  <a:srgbClr val="173E67"/>
                </a:solidFill>
              </a:rPr>
              <a:t>Každý týden přináší nový zážitek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AA5483CD-CBBD-49A7-9681-5B725863E20C}"/>
              </a:ext>
            </a:extLst>
          </p:cNvPr>
          <p:cNvSpPr>
            <a:spLocks noGrp="1"/>
          </p:cNvSpPr>
          <p:nvPr/>
        </p:nvSpPr>
        <p:spPr>
          <a:xfrm>
            <a:off x="457200" y="1447800"/>
            <a:ext cx="6953250" cy="4572000"/>
          </a:xfrm>
          <a:prstGeom prst="roundRect">
            <a:avLst>
              <a:gd name="adj" fmla="val 2500"/>
            </a:avLst>
          </a:prstGeom>
          <a:solidFill>
            <a:srgbClr val="F8D479"/>
          </a:solidFill>
          <a:ln w="0">
            <a:noFill/>
            <a:prstDash val="solid"/>
          </a:ln>
        </p:spPr>
      </p:sp>
      <p:pic>
        <p:nvPicPr>
          <p:cNvPr id="22" name="Obrázek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7725" y="1676400"/>
            <a:ext cx="6172200" cy="4114800"/>
          </a:xfrm>
          <a:prstGeom prst="roundRect">
            <a:avLst>
              <a:gd name="adj" fmla="val 2778"/>
            </a:avLst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1CE05A98-A6F4-4639-8870-20CD69392D35}"/>
              </a:ext>
            </a:extLst>
          </p:cNvPr>
          <p:cNvSpPr>
            <a:spLocks noGrp="1"/>
          </p:cNvSpPr>
          <p:nvPr/>
        </p:nvSpPr>
        <p:spPr>
          <a:xfrm>
            <a:off x="7905750" y="1771650"/>
            <a:ext cx="266700" cy="266700"/>
          </a:xfrm>
          <a:prstGeom prst="ellipse">
            <a:avLst/>
          </a:prstGeom>
          <a:solidFill>
            <a:srgbClr val="F15D62"/>
          </a:solidFill>
          <a:ln w="0">
            <a:noFill/>
            <a:prstDash val="solid"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D58CEAC-89F5-491C-8275-DFB75B143889}"/>
              </a:ext>
            </a:extLst>
          </p:cNvPr>
          <p:cNvSpPr>
            <a:spLocks noGrp="1"/>
          </p:cNvSpPr>
          <p:nvPr/>
        </p:nvSpPr>
        <p:spPr>
          <a:xfrm>
            <a:off x="8382000" y="1666875"/>
            <a:ext cx="295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15D62"/>
                </a:solidFill>
              </a:defRPr>
            </a:pPr>
            <a:r>
              <a:rPr sz="1425" b="1">
                <a:solidFill>
                  <a:srgbClr val="F15D62"/>
                </a:solidFill>
              </a:rPr>
              <a:t>PROJEKTY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05BF755-480D-4D3A-9682-DA6912B4993E}"/>
              </a:ext>
            </a:extLst>
          </p:cNvPr>
          <p:cNvSpPr>
            <a:spLocks noGrp="1"/>
          </p:cNvSpPr>
          <p:nvPr/>
        </p:nvSpPr>
        <p:spPr>
          <a:xfrm>
            <a:off x="8382000" y="1981200"/>
            <a:ext cx="304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26394C"/>
                </a:solidFill>
              </a:defRPr>
            </a:pPr>
            <a:r>
              <a:rPr sz="1275" b="0">
                <a:solidFill>
                  <a:srgbClr val="26394C"/>
                </a:solidFill>
              </a:rPr>
              <a:t>badatelské a environmentální dny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77B98EE2-ADB1-4F5F-AD8E-9629B7CABFFD}"/>
              </a:ext>
            </a:extLst>
          </p:cNvPr>
          <p:cNvSpPr>
            <a:spLocks noGrp="1"/>
          </p:cNvSpPr>
          <p:nvPr/>
        </p:nvSpPr>
        <p:spPr>
          <a:xfrm>
            <a:off x="7905750" y="2724150"/>
            <a:ext cx="266700" cy="266700"/>
          </a:xfrm>
          <a:prstGeom prst="ellipse">
            <a:avLst/>
          </a:prstGeom>
          <a:solidFill>
            <a:srgbClr val="3B9EC4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BF4E3FD-ADCD-4937-9F34-AE36866E42DD}"/>
              </a:ext>
            </a:extLst>
          </p:cNvPr>
          <p:cNvSpPr>
            <a:spLocks noGrp="1"/>
          </p:cNvSpPr>
          <p:nvPr/>
        </p:nvSpPr>
        <p:spPr>
          <a:xfrm>
            <a:off x="8382000" y="2619375"/>
            <a:ext cx="295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3B9EC4"/>
                </a:solidFill>
              </a:defRPr>
            </a:pPr>
            <a:r>
              <a:rPr sz="1425" b="1">
                <a:solidFill>
                  <a:srgbClr val="3B9EC4"/>
                </a:solidFill>
              </a:rPr>
              <a:t>POHYB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430051D-B82F-4EC0-975E-DD81760F3DEF}"/>
              </a:ext>
            </a:extLst>
          </p:cNvPr>
          <p:cNvSpPr>
            <a:spLocks noGrp="1"/>
          </p:cNvSpPr>
          <p:nvPr/>
        </p:nvSpPr>
        <p:spPr>
          <a:xfrm>
            <a:off x="8382000" y="2933700"/>
            <a:ext cx="304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26394C"/>
                </a:solidFill>
              </a:defRPr>
            </a:pPr>
            <a:r>
              <a:rPr sz="1275" b="0">
                <a:solidFill>
                  <a:srgbClr val="26394C"/>
                </a:solidFill>
              </a:rPr>
              <a:t>bruslení • plavání • atletika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B51798C0-794A-4835-8CDA-537985009F9C}"/>
              </a:ext>
            </a:extLst>
          </p:cNvPr>
          <p:cNvSpPr>
            <a:spLocks noGrp="1"/>
          </p:cNvSpPr>
          <p:nvPr/>
        </p:nvSpPr>
        <p:spPr>
          <a:xfrm>
            <a:off x="7905750" y="3676650"/>
            <a:ext cx="266700" cy="266700"/>
          </a:xfrm>
          <a:prstGeom prst="ellipse">
            <a:avLst/>
          </a:prstGeom>
          <a:solidFill>
            <a:srgbClr val="58A956"/>
          </a:solidFill>
          <a:ln w="0">
            <a:noFill/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134E9AA-517B-45F6-AC45-CBA4611186BC}"/>
              </a:ext>
            </a:extLst>
          </p:cNvPr>
          <p:cNvSpPr>
            <a:spLocks noGrp="1"/>
          </p:cNvSpPr>
          <p:nvPr/>
        </p:nvSpPr>
        <p:spPr>
          <a:xfrm>
            <a:off x="8382000" y="3571875"/>
            <a:ext cx="295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58A956"/>
                </a:solidFill>
              </a:defRPr>
            </a:pPr>
            <a:r>
              <a:rPr sz="1425" b="1">
                <a:solidFill>
                  <a:srgbClr val="58A956"/>
                </a:solidFill>
              </a:rPr>
              <a:t>KROUŽKY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F5FBC08-3C19-4AB1-9344-5E147CEBB25C}"/>
              </a:ext>
            </a:extLst>
          </p:cNvPr>
          <p:cNvSpPr>
            <a:spLocks noGrp="1"/>
          </p:cNvSpPr>
          <p:nvPr/>
        </p:nvSpPr>
        <p:spPr>
          <a:xfrm>
            <a:off x="8382000" y="3886200"/>
            <a:ext cx="304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26394C"/>
                </a:solidFill>
              </a:defRPr>
            </a:pPr>
            <a:r>
              <a:rPr sz="1275" b="0" dirty="0" err="1">
                <a:solidFill>
                  <a:srgbClr val="26394C"/>
                </a:solidFill>
              </a:rPr>
              <a:t>keramika</a:t>
            </a:r>
            <a:r>
              <a:rPr sz="1275" b="0" dirty="0">
                <a:solidFill>
                  <a:srgbClr val="26394C"/>
                </a:solidFill>
              </a:rPr>
              <a:t> • </a:t>
            </a:r>
            <a:r>
              <a:rPr lang="cs-CZ" sz="1275" b="0" dirty="0">
                <a:solidFill>
                  <a:srgbClr val="26394C"/>
                </a:solidFill>
              </a:rPr>
              <a:t>flétničky</a:t>
            </a:r>
            <a:r>
              <a:rPr sz="1275" b="0" dirty="0">
                <a:solidFill>
                  <a:srgbClr val="26394C"/>
                </a:solidFill>
              </a:rPr>
              <a:t> • </a:t>
            </a:r>
            <a:r>
              <a:rPr lang="cs-CZ" sz="1275" b="0" dirty="0">
                <a:solidFill>
                  <a:srgbClr val="26394C"/>
                </a:solidFill>
              </a:rPr>
              <a:t>stopaři •</a:t>
            </a:r>
            <a:r>
              <a:rPr lang="cs-CZ" sz="1275" b="0" dirty="0" err="1">
                <a:solidFill>
                  <a:srgbClr val="26394C"/>
                </a:solidFill>
              </a:rPr>
              <a:t>deskovky</a:t>
            </a:r>
            <a:endParaRPr sz="1275" b="0" dirty="0">
              <a:solidFill>
                <a:srgbClr val="26394C"/>
              </a:solidFill>
            </a:endParaRP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1F32F08A-6D9C-43C0-9C6C-AE40F7BF87C3}"/>
              </a:ext>
            </a:extLst>
          </p:cNvPr>
          <p:cNvSpPr>
            <a:spLocks noGrp="1"/>
          </p:cNvSpPr>
          <p:nvPr/>
        </p:nvSpPr>
        <p:spPr>
          <a:xfrm>
            <a:off x="7905750" y="4629150"/>
            <a:ext cx="266700" cy="266700"/>
          </a:xfrm>
          <a:prstGeom prst="ellipse">
            <a:avLst/>
          </a:prstGeom>
          <a:solidFill>
            <a:srgbClr val="F47735"/>
          </a:solidFill>
          <a:ln w="0">
            <a:noFill/>
            <a:prstDash val="solid"/>
          </a:ln>
        </p:spPr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AAFD857-FD20-42D9-A3C9-C90B5214DCC5}"/>
              </a:ext>
            </a:extLst>
          </p:cNvPr>
          <p:cNvSpPr>
            <a:spLocks noGrp="1"/>
          </p:cNvSpPr>
          <p:nvPr/>
        </p:nvSpPr>
        <p:spPr>
          <a:xfrm>
            <a:off x="8382000" y="4524375"/>
            <a:ext cx="295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47735"/>
                </a:solidFill>
              </a:defRPr>
            </a:pPr>
            <a:r>
              <a:rPr sz="1425" b="1">
                <a:solidFill>
                  <a:srgbClr val="F47735"/>
                </a:solidFill>
              </a:rPr>
              <a:t>KOMUNITA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984F0E43-A5BA-4F65-9F95-DF1089E66486}"/>
              </a:ext>
            </a:extLst>
          </p:cNvPr>
          <p:cNvSpPr>
            <a:spLocks noGrp="1"/>
          </p:cNvSpPr>
          <p:nvPr/>
        </p:nvSpPr>
        <p:spPr>
          <a:xfrm>
            <a:off x="8382000" y="4838700"/>
            <a:ext cx="304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26394C"/>
                </a:solidFill>
              </a:defRPr>
            </a:pPr>
            <a:r>
              <a:rPr sz="1275" b="0" dirty="0" err="1">
                <a:solidFill>
                  <a:srgbClr val="26394C"/>
                </a:solidFill>
              </a:rPr>
              <a:t>slavnosti</a:t>
            </a:r>
            <a:r>
              <a:rPr sz="1275" b="0" dirty="0">
                <a:solidFill>
                  <a:srgbClr val="26394C"/>
                </a:solidFill>
              </a:rPr>
              <a:t> • </a:t>
            </a:r>
            <a:r>
              <a:rPr lang="cs-CZ" sz="1275" dirty="0">
                <a:solidFill>
                  <a:srgbClr val="26394C"/>
                </a:solidFill>
              </a:rPr>
              <a:t>dílničky</a:t>
            </a:r>
            <a:r>
              <a:rPr sz="1275" b="0" dirty="0">
                <a:solidFill>
                  <a:srgbClr val="26394C"/>
                </a:solidFill>
              </a:rPr>
              <a:t> • </a:t>
            </a:r>
            <a:r>
              <a:rPr sz="1275" b="0" dirty="0" err="1">
                <a:solidFill>
                  <a:srgbClr val="26394C"/>
                </a:solidFill>
              </a:rPr>
              <a:t>obec</a:t>
            </a:r>
            <a:endParaRPr sz="1275" b="0" dirty="0">
              <a:solidFill>
                <a:srgbClr val="26394C"/>
              </a:solidFill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636D61-726B-4502-8B8B-5C6D7925187E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71808A"/>
                </a:solidFill>
              </a:defRPr>
            </a:pPr>
            <a:r>
              <a:rPr sz="900" b="0">
                <a:solidFill>
                  <a:srgbClr val="71808A"/>
                </a:solidFill>
              </a:rPr>
              <a:t>ZŠ a MŠ Rosovice  •  2026/2027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F3A70D7-B009-44F4-8F28-B394940B2A84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1808A"/>
                </a:solidFill>
              </a:defRPr>
            </a:pPr>
            <a:r>
              <a:rPr sz="900" b="1">
                <a:solidFill>
                  <a:srgbClr val="71808A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092949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F80AAFC6-2D0F-44BA-B3C4-BDF4811079CC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47735"/>
                </a:solidFill>
              </a:defRPr>
            </a:pPr>
            <a:r>
              <a:rPr sz="1125" b="1">
                <a:solidFill>
                  <a:srgbClr val="F47735"/>
                </a:solidFill>
              </a:rPr>
              <a:t>SPOLEČNĚ TO FUNGUJE LÉPE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6EA4DC6-46E6-49CC-B46A-D3A681933FA9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3E67"/>
                </a:solidFill>
              </a:defRPr>
            </a:pPr>
            <a:r>
              <a:rPr sz="2850" b="1">
                <a:solidFill>
                  <a:srgbClr val="173E67"/>
                </a:solidFill>
              </a:rPr>
              <a:t>Rodiče jsou partneři a škola nabízí zázemí na celý den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9F06999F-5BE7-4A6A-A373-CE50B2C0DDF9}"/>
              </a:ext>
            </a:extLst>
          </p:cNvPr>
          <p:cNvSpPr>
            <a:spLocks noGrp="1"/>
          </p:cNvSpPr>
          <p:nvPr/>
        </p:nvSpPr>
        <p:spPr>
          <a:xfrm>
            <a:off x="457200" y="1428750"/>
            <a:ext cx="6858000" cy="4591050"/>
          </a:xfrm>
          <a:prstGeom prst="roundRect">
            <a:avLst>
              <a:gd name="adj" fmla="val 2490"/>
            </a:avLst>
          </a:prstGeom>
          <a:solidFill>
            <a:srgbClr val="D2ECF5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0535D94-4971-4D28-B896-4F589E5F6BA6}"/>
              </a:ext>
            </a:extLst>
          </p:cNvPr>
          <p:cNvSpPr>
            <a:spLocks noGrp="1"/>
          </p:cNvSpPr>
          <p:nvPr/>
        </p:nvSpPr>
        <p:spPr>
          <a:xfrm>
            <a:off x="7829550" y="2038350"/>
            <a:ext cx="28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3B9EC4"/>
                </a:solidFill>
              </a:defRPr>
            </a:pPr>
            <a:r>
              <a:rPr sz="2250" b="1">
                <a:solidFill>
                  <a:srgbClr val="3B9EC4"/>
                </a:solidFill>
              </a:rPr>
              <a:t>★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BE9B1C0-1829-4CB4-87F6-87C653AA7651}"/>
              </a:ext>
            </a:extLst>
          </p:cNvPr>
          <p:cNvSpPr>
            <a:spLocks noGrp="1"/>
          </p:cNvSpPr>
          <p:nvPr/>
        </p:nvSpPr>
        <p:spPr>
          <a:xfrm>
            <a:off x="8305800" y="1905000"/>
            <a:ext cx="295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E67"/>
                </a:solidFill>
              </a:defRPr>
            </a:pPr>
            <a:r>
              <a:rPr sz="1650" b="1">
                <a:solidFill>
                  <a:srgbClr val="173E67"/>
                </a:solidFill>
              </a:rPr>
              <a:t>Triády a otevřená komunikace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3518B57-7411-4491-9BDD-754F17BEB23D}"/>
              </a:ext>
            </a:extLst>
          </p:cNvPr>
          <p:cNvSpPr>
            <a:spLocks noGrp="1"/>
          </p:cNvSpPr>
          <p:nvPr/>
        </p:nvSpPr>
        <p:spPr>
          <a:xfrm>
            <a:off x="7829550" y="3162300"/>
            <a:ext cx="28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58A956"/>
                </a:solidFill>
              </a:defRPr>
            </a:pPr>
            <a:r>
              <a:rPr sz="2250" b="1">
                <a:solidFill>
                  <a:srgbClr val="58A956"/>
                </a:solidFill>
              </a:rPr>
              <a:t>★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4B5676A-D3ED-459E-9F16-6E248E469BDE}"/>
              </a:ext>
            </a:extLst>
          </p:cNvPr>
          <p:cNvSpPr>
            <a:spLocks noGrp="1"/>
          </p:cNvSpPr>
          <p:nvPr/>
        </p:nvSpPr>
        <p:spPr>
          <a:xfrm>
            <a:off x="8305800" y="3028950"/>
            <a:ext cx="295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E67"/>
                </a:solidFill>
              </a:defRPr>
            </a:pPr>
            <a:r>
              <a:rPr lang="cs-CZ" sz="1650" b="1" dirty="0">
                <a:solidFill>
                  <a:srgbClr val="173E67"/>
                </a:solidFill>
              </a:rPr>
              <a:t>Formativní hodnocení</a:t>
            </a:r>
            <a:endParaRPr sz="1650" b="1" dirty="0">
              <a:solidFill>
                <a:srgbClr val="173E67"/>
              </a:solidFill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CF86299-DABA-4A71-BAD6-09DD80548426}"/>
              </a:ext>
            </a:extLst>
          </p:cNvPr>
          <p:cNvSpPr>
            <a:spLocks noGrp="1"/>
          </p:cNvSpPr>
          <p:nvPr/>
        </p:nvSpPr>
        <p:spPr>
          <a:xfrm>
            <a:off x="7829550" y="4286250"/>
            <a:ext cx="28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15D62"/>
                </a:solidFill>
              </a:defRPr>
            </a:pPr>
            <a:r>
              <a:rPr sz="2250" b="1">
                <a:solidFill>
                  <a:srgbClr val="F15D62"/>
                </a:solidFill>
              </a:rPr>
              <a:t>★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3FB831F-44DD-4611-AD0D-24EBECF9500C}"/>
              </a:ext>
            </a:extLst>
          </p:cNvPr>
          <p:cNvSpPr>
            <a:spLocks noGrp="1"/>
          </p:cNvSpPr>
          <p:nvPr/>
        </p:nvSpPr>
        <p:spPr>
          <a:xfrm>
            <a:off x="8305800" y="4152900"/>
            <a:ext cx="295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E67"/>
                </a:solidFill>
              </a:defRPr>
            </a:pPr>
            <a:r>
              <a:rPr sz="1650" b="1" dirty="0" err="1">
                <a:solidFill>
                  <a:srgbClr val="173E67"/>
                </a:solidFill>
              </a:rPr>
              <a:t>Domácí</a:t>
            </a:r>
            <a:r>
              <a:rPr sz="1650" b="1" dirty="0">
                <a:solidFill>
                  <a:srgbClr val="173E67"/>
                </a:solidFill>
              </a:rPr>
              <a:t> </a:t>
            </a:r>
            <a:r>
              <a:rPr sz="1650" b="1" dirty="0" err="1">
                <a:solidFill>
                  <a:srgbClr val="173E67"/>
                </a:solidFill>
              </a:rPr>
              <a:t>školní</a:t>
            </a:r>
            <a:r>
              <a:rPr sz="1650" b="1" dirty="0">
                <a:solidFill>
                  <a:srgbClr val="173E67"/>
                </a:solidFill>
              </a:rPr>
              <a:t> </a:t>
            </a:r>
            <a:r>
              <a:rPr lang="cs-CZ" sz="1650" b="1" dirty="0">
                <a:solidFill>
                  <a:srgbClr val="173E67"/>
                </a:solidFill>
              </a:rPr>
              <a:t>kuchyně</a:t>
            </a:r>
            <a:endParaRPr sz="1650" b="1" dirty="0">
              <a:solidFill>
                <a:srgbClr val="173E67"/>
              </a:solidFill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CBB5325-1DED-4200-AC02-355F3E9BDCF6}"/>
              </a:ext>
            </a:extLst>
          </p:cNvPr>
          <p:cNvSpPr>
            <a:spLocks noGrp="1"/>
          </p:cNvSpPr>
          <p:nvPr/>
        </p:nvSpPr>
        <p:spPr>
          <a:xfrm>
            <a:off x="7810500" y="5276850"/>
            <a:ext cx="3429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0">
                <a:solidFill>
                  <a:srgbClr val="26394C"/>
                </a:solidFill>
              </a:defRPr>
            </a:pPr>
            <a:r>
              <a:rPr sz="1575" b="0">
                <a:solidFill>
                  <a:srgbClr val="26394C"/>
                </a:solidFill>
              </a:rPr>
              <a:t>Dítě, rodič a učitel táhnou za jeden provaz.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375DC9E-BF18-4588-8D77-F1D2BB7EAF46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71808A"/>
                </a:solidFill>
              </a:defRPr>
            </a:pPr>
            <a:r>
              <a:rPr sz="900" b="0">
                <a:solidFill>
                  <a:srgbClr val="71808A"/>
                </a:solidFill>
              </a:rPr>
              <a:t>ZŠ a MŠ Rosovice  •  2026/2027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B1849206-CF75-4896-9EF0-28677A482068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1808A"/>
                </a:solidFill>
              </a:defRPr>
            </a:pPr>
            <a:r>
              <a:rPr sz="900" b="1">
                <a:solidFill>
                  <a:srgbClr val="71808A"/>
                </a:solidFill>
              </a:rPr>
              <a:t>09</a:t>
            </a:r>
          </a:p>
        </p:txBody>
      </p:sp>
      <p:pic>
        <p:nvPicPr>
          <p:cNvPr id="15" name="Obrázek 14" descr="Obsah obrázku oblečení, stůl, Dětské kresby, Lidská tvář&#10;&#10;Obsah vygenerovaný umělou inteligencí může být nesprávný.">
            <a:extLst>
              <a:ext uri="{FF2B5EF4-FFF2-40B4-BE49-F238E27FC236}">
                <a16:creationId xmlns:a16="http://schemas.microsoft.com/office/drawing/2014/main" id="{02892F5F-D7BC-98F3-DC39-4E550995D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4" y="1762124"/>
            <a:ext cx="6146800" cy="399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06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DAD87D66-6697-49F6-9E9B-65528793998D}"/>
              </a:ext>
            </a:extLst>
          </p:cNvPr>
          <p:cNvSpPr>
            <a:spLocks noGrp="1"/>
          </p:cNvSpPr>
          <p:nvPr/>
        </p:nvSpPr>
        <p:spPr>
          <a:xfrm>
            <a:off x="6191250" y="0"/>
            <a:ext cx="6000750" cy="6858000"/>
          </a:xfrm>
          <a:prstGeom prst="roundRect">
            <a:avLst>
              <a:gd name="adj" fmla="val 1905"/>
            </a:avLst>
          </a:prstGeom>
          <a:solidFill>
            <a:srgbClr val="EAF5D9"/>
          </a:solidFill>
          <a:ln w="0">
            <a:noFill/>
            <a:prstDash val="solid"/>
          </a:ln>
        </p:spPr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19900" y="1898650"/>
            <a:ext cx="4476750" cy="2984500"/>
          </a:xfrm>
          <a:prstGeom prst="roundRect">
            <a:avLst>
              <a:gd name="adj" fmla="val 2553"/>
            </a:avLst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7D5AEFE3-7B70-4294-9001-D9B3533DBC68}"/>
              </a:ext>
            </a:extLst>
          </p:cNvPr>
          <p:cNvSpPr>
            <a:spLocks noGrp="1"/>
          </p:cNvSpPr>
          <p:nvPr/>
        </p:nvSpPr>
        <p:spPr>
          <a:xfrm>
            <a:off x="762000" y="552450"/>
            <a:ext cx="38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F8C747"/>
                </a:solidFill>
              </a:defRPr>
            </a:pPr>
            <a:r>
              <a:rPr sz="3000" b="1">
                <a:solidFill>
                  <a:srgbClr val="F8C747"/>
                </a:solidFill>
              </a:rPr>
              <a:t>★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EF82554-5CD2-4978-BBF6-60D59DD3A3E4}"/>
              </a:ext>
            </a:extLst>
          </p:cNvPr>
          <p:cNvSpPr>
            <a:spLocks noGrp="1"/>
          </p:cNvSpPr>
          <p:nvPr/>
        </p:nvSpPr>
        <p:spPr>
          <a:xfrm>
            <a:off x="762000" y="1219200"/>
            <a:ext cx="495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58A956"/>
                </a:solidFill>
              </a:defRPr>
            </a:pPr>
            <a:r>
              <a:rPr sz="1875" b="1">
                <a:solidFill>
                  <a:srgbClr val="58A956"/>
                </a:solidFill>
              </a:rPr>
              <a:t>PŘIJĎTE SE K NÁM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F96FD2A-20BB-4D99-BC72-3AD79F17EA54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4953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200" b="1">
                <a:solidFill>
                  <a:srgbClr val="F47735"/>
                </a:solidFill>
              </a:defRPr>
            </a:pPr>
            <a:r>
              <a:rPr sz="4200" b="1">
                <a:solidFill>
                  <a:srgbClr val="F47735"/>
                </a:solidFill>
              </a:rPr>
              <a:t>PODÍVAT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5A350C1-3A54-4BD3-8C60-651DEE6C4EFD}"/>
              </a:ext>
            </a:extLst>
          </p:cNvPr>
          <p:cNvSpPr>
            <a:spLocks noGrp="1"/>
          </p:cNvSpPr>
          <p:nvPr/>
        </p:nvSpPr>
        <p:spPr>
          <a:xfrm>
            <a:off x="781050" y="2914650"/>
            <a:ext cx="4857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3E67"/>
                </a:solidFill>
              </a:defRPr>
            </a:pPr>
            <a:r>
              <a:rPr sz="1875" b="1">
                <a:solidFill>
                  <a:srgbClr val="173E67"/>
                </a:solidFill>
              </a:rPr>
              <a:t>Místo, kde se děti znají jménem</a:t>
            </a:r>
          </a:p>
          <a:p>
            <a:pPr algn="l">
              <a:defRPr sz="1875" b="1">
                <a:solidFill>
                  <a:srgbClr val="173E67"/>
                </a:solidFill>
              </a:defRPr>
            </a:pPr>
            <a:r>
              <a:rPr sz="1875" b="1">
                <a:solidFill>
                  <a:srgbClr val="173E67"/>
                </a:solidFill>
              </a:rPr>
              <a:t>a kde může každý růst svým tempem.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6B182AE-D794-4B0B-BD7E-0C28C300BAE9}"/>
              </a:ext>
            </a:extLst>
          </p:cNvPr>
          <p:cNvSpPr>
            <a:spLocks noGrp="1"/>
          </p:cNvSpPr>
          <p:nvPr/>
        </p:nvSpPr>
        <p:spPr>
          <a:xfrm>
            <a:off x="781050" y="4171950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6394C"/>
                </a:solidFill>
              </a:defRPr>
            </a:pPr>
            <a:r>
              <a:rPr sz="1500" b="1">
                <a:solidFill>
                  <a:srgbClr val="26394C"/>
                </a:solidFill>
              </a:rPr>
              <a:t>Rosovice 89, 262 11 Rosovice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B8FB0B0-6D17-40C3-86F7-C2F0FB97BFF2}"/>
              </a:ext>
            </a:extLst>
          </p:cNvPr>
          <p:cNvSpPr>
            <a:spLocks noGrp="1"/>
          </p:cNvSpPr>
          <p:nvPr/>
        </p:nvSpPr>
        <p:spPr>
          <a:xfrm>
            <a:off x="781050" y="4591050"/>
            <a:ext cx="4381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26394C"/>
                </a:solidFill>
              </a:defRPr>
            </a:pPr>
            <a:r>
              <a:rPr sz="1350" b="0">
                <a:solidFill>
                  <a:srgbClr val="26394C"/>
                </a:solidFill>
              </a:rPr>
              <a:t>ZŠ  +420 776 046 604</a:t>
            </a:r>
          </a:p>
          <a:p>
            <a:pPr algn="l">
              <a:defRPr sz="1350" b="0">
                <a:solidFill>
                  <a:srgbClr val="26394C"/>
                </a:solidFill>
              </a:defRPr>
            </a:pPr>
            <a:r>
              <a:rPr sz="1350" b="0">
                <a:solidFill>
                  <a:srgbClr val="26394C"/>
                </a:solidFill>
              </a:rPr>
              <a:t>MŠ  +420 605 066 649</a:t>
            </a:r>
          </a:p>
          <a:p>
            <a:pPr algn="l">
              <a:defRPr sz="1350" b="0">
                <a:solidFill>
                  <a:srgbClr val="26394C"/>
                </a:solidFill>
              </a:defRPr>
            </a:pPr>
            <a:r>
              <a:rPr sz="1350" b="0">
                <a:solidFill>
                  <a:srgbClr val="26394C"/>
                </a:solidFill>
              </a:rPr>
              <a:t>zsrosovice@email.cz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5106177-9120-4CCF-8E58-8B8E53AE5EFD}"/>
              </a:ext>
            </a:extLst>
          </p:cNvPr>
          <p:cNvSpPr>
            <a:spLocks noGrp="1"/>
          </p:cNvSpPr>
          <p:nvPr/>
        </p:nvSpPr>
        <p:spPr>
          <a:xfrm>
            <a:off x="781050" y="5943600"/>
            <a:ext cx="381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3B9EC4"/>
                </a:solidFill>
              </a:defRPr>
            </a:pPr>
            <a:r>
              <a:rPr sz="1575" b="1">
                <a:solidFill>
                  <a:srgbClr val="3B9EC4"/>
                </a:solidFill>
              </a:rPr>
              <a:t>www.zsrosovice.cz</a:t>
            </a:r>
          </a:p>
        </p:txBody>
      </p:sp>
    </p:spTree>
    <p:extLst>
      <p:ext uri="{BB962C8B-B14F-4D97-AF65-F5344CB8AC3E}">
        <p14:creationId xmlns:p14="http://schemas.microsoft.com/office/powerpoint/2010/main" val="21147707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</Words>
  <Application>Microsoft Office PowerPoint</Application>
  <DocSecurity>0</DocSecurity>
  <PresentationFormat>Širokoúhlá obrazovka</PresentationFormat>
  <Paragraphs>156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Calibri</vt:lpstr>
      <vt:lpstr>ChatGPT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Veronika Procházková</cp:lastModifiedBy>
  <cp:revision>1</cp:revision>
  <dcterms:created xsi:type="dcterms:W3CDTF">2026-08-12T16:27:40Z</dcterms:created>
  <dcterms:modified xsi:type="dcterms:W3CDTF">2026-08-12T19:17:05Z</dcterms:modified>
</cp:coreProperties>
</file>